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2" r:id="rId5"/>
    <p:sldId id="283" r:id="rId6"/>
    <p:sldId id="260" r:id="rId7"/>
    <p:sldId id="281" r:id="rId8"/>
    <p:sldId id="259" r:id="rId9"/>
    <p:sldId id="261" r:id="rId10"/>
    <p:sldId id="272" r:id="rId11"/>
    <p:sldId id="270" r:id="rId12"/>
    <p:sldId id="276" r:id="rId13"/>
    <p:sldId id="280" r:id="rId14"/>
    <p:sldId id="274" r:id="rId15"/>
    <p:sldId id="273" r:id="rId16"/>
    <p:sldId id="262" r:id="rId17"/>
    <p:sldId id="285" r:id="rId18"/>
    <p:sldId id="268" r:id="rId19"/>
    <p:sldId id="263" r:id="rId20"/>
    <p:sldId id="264" r:id="rId21"/>
    <p:sldId id="289" r:id="rId22"/>
    <p:sldId id="287" r:id="rId23"/>
    <p:sldId id="290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2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2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6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2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4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9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B317-E30F-442F-9AE2-3B03D217F34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6280-067B-4D46-99E9-BDABA5A4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-kostroma.ru/wp-content/uploads/2024/01/IV_15-2021.pdf" TargetMode="External"/><Relationship Id="rId2" Type="http://schemas.openxmlformats.org/officeDocument/2006/relationships/hyperlink" Target="https://prohram.com/materials/kanon#:~:text=&#1043;&#1086;&#1074;&#1086;&#1088;&#1103;%20&#1073;&#1086;&#1083;&#1077;&#1077;%20&#1096;&#1080;&#1088;&#1086;&#1082;&#1086;%2C%20&#1084;&#1086;&#1078;&#1085;&#1086;%20&#1089;&#1082;&#1072;&#1079;&#1072;&#1090;&#1100;,&#1074;&#1080;&#1079;&#1091;&#1072;&#1083;&#1100;&#1085;&#1086;-&#1087;&#1088;&#1086;&#1089;&#1090;&#1088;&#1072;&#1085;&#1089;&#1090;&#1074;&#1077;&#1085;&#1085;&#1086;&#1075;&#1086;%20&#1074;&#1099;&#1088;&#1072;&#1078;&#1077;&#1085;&#1080;&#1103;%20&#1101;&#1090;&#1086;&#1081;%20&#1080;&#1076;&#1077;&#1080;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.bsu.by/browse?type=author&amp;value=%D0%9F%D0%B0%D1%80%D1%85%D0%BE%D1%86,+%D0%94.+%D0%93.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1%D0%B8%D0%B1%D0%BB%D0%B8%D1%8F_%D0%A4%D1%80%D0%B0%D0%BD%D1%86%D0%B8%D1%81%D0%BA%D0%B0_%D0%A1%D0%BA%D0%BE%D1%80%D0%B8%D0%BD%D1%8B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484784"/>
            <a:ext cx="5508104" cy="147002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500-летие издания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«Апостола» </a:t>
            </a:r>
            <a:b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Ф. Скорины (1525):</a:t>
            </a:r>
            <a:b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rgbClr val="FF0000"/>
                </a:solidFill>
                <a:latin typeface="Georgia" panose="02040502050405020303" pitchFamily="18" charset="0"/>
              </a:rPr>
              <a:t>из истории книгопечатания в Беларуси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4767" y="4709008"/>
            <a:ext cx="5176664" cy="1686381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Книжная выставка</a:t>
            </a:r>
          </a:p>
          <a:p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Свято-Рождество-Богородицкого монастыря г. Бреста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75EA0-4A67-C971-E26A-4BE464C2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3528392" cy="5712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27227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https://rusneb.ru/catalog/000199_000009_007995516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6819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53801-508A-14CB-46D9-1BA458BD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Канон, или каноничность в церковном искусстве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4395A-D21A-E171-8AC0-0983631B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это соответствие того или иного произведения искусства или архитектуры его богословской идее, с учетом догматов и церковной традиции визуально-пространственного выражения этой идеи.</a:t>
            </a:r>
          </a:p>
          <a:p>
            <a:pPr algn="just"/>
            <a:r>
              <a:rPr lang="en-AU" sz="975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975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prohram.com/</a:t>
            </a:r>
            <a:r>
              <a:rPr lang="ru-RU" sz="975" dirty="0" err="1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materials</a:t>
            </a:r>
            <a:r>
              <a:rPr lang="ru-RU" sz="975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975" dirty="0" err="1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kanon</a:t>
            </a:r>
            <a:r>
              <a:rPr lang="ru-RU" sz="975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#:~:text=Говоря%20более%20широко%2C%20можно%20сказать,визуально-пространственного%20выражения%20этой%20идеи</a:t>
            </a:r>
            <a:r>
              <a:rPr lang="ru-RU" sz="975" dirty="0">
                <a:latin typeface="Georgia" panose="02040502050405020303" pitchFamily="18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под каноном понимался «любой эталон или инструмент для проведения горизонтальных и вертикальных линий, что, видимо, могло послужить причиной появления переносного значения этого слова: правило, норма, образец»</a:t>
            </a:r>
            <a:r>
              <a:rPr lang="en-AU" sz="975" dirty="0"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https://bibl-kostroma.ru/wp-content/uploads/2024/01/IV_15-2021.pdf</a:t>
            </a:r>
            <a:endParaRPr lang="ru-RU" sz="975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9B55B-8EDE-1A0C-2D58-C072108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Причины НЕКАНОНИЧНОСТИ изданий </a:t>
            </a:r>
            <a:r>
              <a:rPr lang="ru-RU" dirty="0" err="1">
                <a:solidFill>
                  <a:srgbClr val="FF0000"/>
                </a:solidFill>
                <a:latin typeface="Georgia" panose="02040502050405020303" pitchFamily="18" charset="0"/>
              </a:rPr>
              <a:t>Ф.Скорины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18F72-EBFE-C746-128C-B9AFE915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5472608" cy="46805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Georgia" panose="02040502050405020303" pitchFamily="18" charset="0"/>
              </a:rPr>
              <a:t>Нарушен запрет Церкви (</a:t>
            </a:r>
            <a:r>
              <a:rPr lang="ru-RU" i="1" dirty="0">
                <a:latin typeface="Georgia" panose="02040502050405020303" pitchFamily="18" charset="0"/>
              </a:rPr>
              <a:t>как православной так и католической</a:t>
            </a:r>
            <a:r>
              <a:rPr lang="ru-RU" dirty="0">
                <a:latin typeface="Georgia" panose="02040502050405020303" pitchFamily="18" charset="0"/>
              </a:rPr>
              <a:t>) на самостоятельный перевод Библии лицам не в священном сане</a:t>
            </a:r>
          </a:p>
          <a:p>
            <a:r>
              <a:rPr lang="ru-RU" dirty="0">
                <a:latin typeface="Georgia" panose="02040502050405020303" pitchFamily="18" charset="0"/>
              </a:rPr>
              <a:t>Наличие гравюры издателя</a:t>
            </a:r>
          </a:p>
          <a:p>
            <a:r>
              <a:rPr lang="ru-RU" dirty="0">
                <a:latin typeface="Georgia" panose="02040502050405020303" pitchFamily="18" charset="0"/>
              </a:rPr>
              <a:t>Наличие текстов от издателя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DD66D-8355-2130-F466-E89F2B88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28" y="2060848"/>
            <a:ext cx="3228571" cy="4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Духовное завещание Брестского мещанина Гурина Федоровича…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" y="1988840"/>
            <a:ext cx="28161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91" y="1988840"/>
            <a:ext cx="590648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0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29506-665C-6D31-C1E5-6029D5F2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Духовное завещание Брестского мещанина Гурина Федоровича…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53A1FA-A0D3-33E5-FCB3-E2B6F3F0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1"/>
            <a:ext cx="5698976" cy="4954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A7BB1-CB38-5EF6-318B-752C9BF39CA7}"/>
              </a:ext>
            </a:extLst>
          </p:cNvPr>
          <p:cNvSpPr txBox="1"/>
          <p:nvPr/>
        </p:nvSpPr>
        <p:spPr>
          <a:xfrm>
            <a:off x="6228184" y="1523014"/>
            <a:ext cx="2736304" cy="521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Все издания </a:t>
            </a:r>
            <a:r>
              <a:rPr lang="ru-RU" sz="2800" dirty="0" err="1">
                <a:latin typeface="Georgia" panose="02040502050405020303" pitchFamily="18" charset="0"/>
              </a:rPr>
              <a:t>Ф.Скорины</a:t>
            </a:r>
            <a:r>
              <a:rPr lang="ru-RU" sz="2800" dirty="0">
                <a:latin typeface="Georgia" panose="02040502050405020303" pitchFamily="18" charset="0"/>
              </a:rPr>
              <a:t> переданы </a:t>
            </a:r>
            <a:r>
              <a:rPr lang="ru-RU" sz="2800" u="sng" dirty="0">
                <a:latin typeface="Georgia" panose="02040502050405020303" pitchFamily="18" charset="0"/>
              </a:rPr>
              <a:t>частным лицам </a:t>
            </a:r>
            <a:r>
              <a:rPr lang="ru-RU" sz="2800" dirty="0">
                <a:latin typeface="Georgia" panose="02040502050405020303" pitchFamily="18" charset="0"/>
              </a:rPr>
              <a:t>(в т.ч. Апостол), в отличии от других изданий, которые завещаны в </a:t>
            </a:r>
            <a:r>
              <a:rPr lang="ru-RU" sz="2800" u="sng" dirty="0">
                <a:latin typeface="Georgia" panose="02040502050405020303" pitchFamily="18" charset="0"/>
              </a:rPr>
              <a:t>храмы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91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Сравнение текстов «Апостола» </a:t>
            </a:r>
            <a:r>
              <a:rPr lang="ru-RU" dirty="0" err="1">
                <a:solidFill>
                  <a:srgbClr val="FF0000"/>
                </a:solidFill>
                <a:latin typeface="Georgia" panose="02040502050405020303" pitchFamily="18" charset="0"/>
              </a:rPr>
              <a:t>Ф.Скорины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 и </a:t>
            </a:r>
            <a:r>
              <a:rPr lang="ru-RU" dirty="0" err="1">
                <a:solidFill>
                  <a:srgbClr val="FF0000"/>
                </a:solidFill>
                <a:latin typeface="Georgia" panose="02040502050405020303" pitchFamily="18" charset="0"/>
              </a:rPr>
              <a:t>Геннадиевской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 Библии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978" y="2218650"/>
            <a:ext cx="8456044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Georgia" panose="02040502050405020303" pitchFamily="18" charset="0"/>
              </a:rPr>
              <a:t>Апостол Ф. Скорины  испытал </a:t>
            </a:r>
            <a:r>
              <a:rPr lang="ru-RU" sz="2800" b="1" dirty="0">
                <a:latin typeface="Georgia" panose="02040502050405020303" pitchFamily="18" charset="0"/>
              </a:rPr>
              <a:t>влияние церковно-славянских  текстов</a:t>
            </a:r>
            <a:r>
              <a:rPr lang="ru-RU" sz="2800" dirty="0">
                <a:latin typeface="Georgia" panose="02040502050405020303" pitchFamily="18" charset="0"/>
              </a:rPr>
              <a:t>, но оно не доминирующее. В тексте встречаются многочисленные фрагменты, которые отличают издание Ф. Скорины от </a:t>
            </a:r>
            <a:r>
              <a:rPr lang="ru-RU" sz="2800" dirty="0" err="1">
                <a:latin typeface="Georgia" panose="02040502050405020303" pitchFamily="18" charset="0"/>
              </a:rPr>
              <a:t>Геннадиевской</a:t>
            </a:r>
            <a:r>
              <a:rPr lang="ru-RU" sz="2800" dirty="0">
                <a:latin typeface="Georgia" panose="02040502050405020303" pitchFamily="18" charset="0"/>
              </a:rPr>
              <a:t> Библии. </a:t>
            </a:r>
          </a:p>
          <a:p>
            <a:pPr algn="ctr"/>
            <a:r>
              <a:rPr lang="ru-RU" sz="2800" b="1" dirty="0">
                <a:latin typeface="Georgia" panose="02040502050405020303" pitchFamily="18" charset="0"/>
              </a:rPr>
              <a:t>Несмотря на сходство тексты принадлежат разным переводческим традициям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</a:p>
          <a:p>
            <a:endParaRPr lang="ru-RU" sz="1350" dirty="0"/>
          </a:p>
          <a:p>
            <a:pPr algn="ctr"/>
            <a:r>
              <a:rPr lang="ru-RU" sz="1350" i="1" dirty="0" err="1">
                <a:latin typeface="Cambria" panose="02040503050406030204" pitchFamily="18" charset="0"/>
              </a:rPr>
              <a:t>Пархоц</a:t>
            </a:r>
            <a:r>
              <a:rPr lang="ru-RU" sz="1350" i="1" dirty="0">
                <a:latin typeface="Cambria" panose="02040503050406030204" pitchFamily="18" charset="0"/>
              </a:rPr>
              <a:t> Д.Г. «Апостол» Франциска Скорины и тексты </a:t>
            </a:r>
            <a:r>
              <a:rPr lang="ru-RU" sz="1350" i="1" dirty="0" err="1">
                <a:latin typeface="Cambria" panose="02040503050406030204" pitchFamily="18" charset="0"/>
              </a:rPr>
              <a:t>Геннадиевской</a:t>
            </a:r>
            <a:r>
              <a:rPr lang="ru-RU" sz="1350" i="1" dirty="0">
                <a:latin typeface="Cambria" panose="02040503050406030204" pitchFamily="18" charset="0"/>
              </a:rPr>
              <a:t> Библии //</a:t>
            </a:r>
          </a:p>
          <a:p>
            <a:pPr algn="ctr"/>
            <a:r>
              <a:rPr lang="en-US" sz="1350" i="1" dirty="0">
                <a:latin typeface="Cambria" panose="02040503050406030204" pitchFamily="18" charset="0"/>
              </a:rPr>
              <a:t>https://elib.bsu.by/bitstream/123456789/241826/1/69-74.pdf</a:t>
            </a:r>
            <a:endParaRPr lang="ru-RU" sz="135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164" y="620688"/>
            <a:ext cx="8873672" cy="9941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</a:rPr>
              <a:t>Сравнение моделей этнической идентификации в «Апостоле» </a:t>
            </a:r>
            <a:r>
              <a:rPr lang="ru-RU" sz="3600" dirty="0" err="1">
                <a:solidFill>
                  <a:srgbClr val="FF0000"/>
                </a:solidFill>
                <a:latin typeface="Cambria" panose="02040503050406030204" pitchFamily="18" charset="0"/>
              </a:rPr>
              <a:t>Ф.Скорины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</a:rPr>
              <a:t> и канонических текстах Нового Завета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7612" y="2060848"/>
            <a:ext cx="8352526" cy="453650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Вывод о влиянии </a:t>
            </a:r>
            <a:r>
              <a:rPr lang="ru-RU" sz="4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греческой традиции 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на религиозное мировоззрение </a:t>
            </a:r>
            <a:r>
              <a:rPr lang="ru-RU" sz="40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Ф.Скорины</a:t>
            </a:r>
            <a:endParaRPr lang="ru-RU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000" i="1" dirty="0">
                <a:latin typeface="Georgia" panose="02040502050405020303" pitchFamily="18" charset="0"/>
              </a:rPr>
              <a:t>латинской модели не выявлено</a:t>
            </a:r>
          </a:p>
          <a:p>
            <a:pPr algn="ctr"/>
            <a:r>
              <a:rPr lang="ru-RU" sz="4000" dirty="0">
                <a:latin typeface="Georgia" panose="02040502050405020303" pitchFamily="18" charset="0"/>
              </a:rPr>
              <a:t>Но модель первопечатника имеет </a:t>
            </a:r>
            <a:r>
              <a:rPr lang="ru-RU" sz="4000" b="1" dirty="0">
                <a:latin typeface="Georgia" panose="02040502050405020303" pitchFamily="18" charset="0"/>
              </a:rPr>
              <a:t>особенности не характерные для канонических текстов</a:t>
            </a:r>
            <a:r>
              <a:rPr lang="ru-RU" sz="4000" dirty="0">
                <a:latin typeface="Georgia" panose="02040502050405020303" pitchFamily="18" charset="0"/>
              </a:rPr>
              <a:t>: проводит разделение на этнические и религиозные общности</a:t>
            </a:r>
          </a:p>
          <a:p>
            <a:pPr algn="ctr"/>
            <a:endParaRPr lang="ru-RU" sz="1300" dirty="0">
              <a:latin typeface="Cambria" panose="02040503050406030204" pitchFamily="18" charset="0"/>
            </a:endParaRPr>
          </a:p>
          <a:p>
            <a:pPr algn="ctr"/>
            <a:endParaRPr lang="ru-RU" sz="1350" u="sng" dirty="0">
              <a:solidFill>
                <a:srgbClr val="0000FF"/>
              </a:solidFill>
              <a:latin typeface="Cambria" panose="020405030504060302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ru-RU" sz="1900" u="sng" dirty="0" err="1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Пархоц</a:t>
            </a:r>
            <a:r>
              <a:rPr lang="ru-RU" sz="1900" u="sng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Д. Г.</a:t>
            </a:r>
            <a:r>
              <a:rPr lang="ru-RU" sz="1900" u="sng" dirty="0">
                <a:latin typeface="Georgia" panose="02040502050405020303" pitchFamily="18" charset="0"/>
              </a:rPr>
              <a:t> </a:t>
            </a:r>
            <a:r>
              <a:rPr lang="ru-RU" sz="1900" dirty="0">
                <a:latin typeface="Georgia" panose="02040502050405020303" pitchFamily="18" charset="0"/>
              </a:rPr>
              <a:t>«Апостол» Ф. Скорины и канонические тексты Нового Завета// </a:t>
            </a:r>
            <a:r>
              <a:rPr lang="en-US" sz="1900" dirty="0">
                <a:latin typeface="Georgia" panose="02040502050405020303" pitchFamily="18" charset="0"/>
              </a:rPr>
              <a:t>https://elib.bsu.by/bitstream/123456789/241969/1/43-50.pdf</a:t>
            </a:r>
            <a:endParaRPr lang="ru-RU"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0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799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41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Ф. Скорины 1525 г. (Вильно)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1564 г. (Москва)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1574 г. (Львов)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1-й на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белорус. землях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Georgia" panose="02040502050405020303" pitchFamily="18" charset="0"/>
                        </a:rPr>
                        <a:t>1-й в московских землях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1-й на украинских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7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источники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88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Georgia" panose="02040502050405020303" pitchFamily="18" charset="0"/>
                        </a:rPr>
                        <a:t>1. Рукописи 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с белорусских земель,</a:t>
                      </a:r>
                    </a:p>
                    <a:p>
                      <a:r>
                        <a:rPr lang="ru-RU" sz="1600" i="1" dirty="0">
                          <a:latin typeface="Georgia" panose="02040502050405020303" pitchFamily="18" charset="0"/>
                        </a:rPr>
                        <a:t>2. Печатные издания 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– </a:t>
                      </a:r>
                    </a:p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а. Чешская гуситская Библия</a:t>
                      </a:r>
                    </a:p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б. Оригинал греческого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Нового Завета Эразма </a:t>
                      </a:r>
                      <a:r>
                        <a:rPr lang="ru-RU" sz="1600" baseline="0" dirty="0" err="1">
                          <a:latin typeface="Georgia" panose="02040502050405020303" pitchFamily="18" charset="0"/>
                        </a:rPr>
                        <a:t>Роттердамского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Рукописи Апостола Московской традиции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Печатный Московский Апостол Ивана Федорова 1564 г.</a:t>
                      </a:r>
                    </a:p>
                    <a:p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(перепечатал свой московский «Апостол» во Львове)</a:t>
                      </a:r>
                      <a:endParaRPr lang="ru-RU" sz="14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участие церковной власти в создании памятника (</a:t>
                      </a:r>
                      <a:r>
                        <a:rPr lang="ru-RU" b="1" i="1" dirty="0">
                          <a:latin typeface="Georgia" panose="02040502050405020303" pitchFamily="18" charset="0"/>
                        </a:rPr>
                        <a:t>о каноничности</a:t>
                      </a:r>
                      <a:r>
                        <a:rPr lang="ru-RU" b="1" dirty="0"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569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Печатает  Скорина в своей виленской типографии. Апостол вышел в марте 1525 г. Содержит сборники составленные лично Ф. Скориной.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Реакция православного духовенства сдержанная, а порой и враждебная </a:t>
                      </a:r>
                      <a:r>
                        <a:rPr lang="ru-RU" sz="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AU" sz="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hlinkClick r:id="rId2"/>
                        </a:rPr>
                        <a:t>https://ru.wikipedia.org/wiki/%D0%91%D0%B8%D0%B1%D0%BB%D0%B8%D1%8F_%D0%A4%D1%80%D0%B0%D0%BD%D1%86%D0%B8%D1%81%D0%BA%D0%B0_%D0%A1%D0%BA%D0%BE%D1%80%D0%B8%D0%BD%D1%8B</a:t>
                      </a:r>
                      <a:r>
                        <a:rPr lang="ru-RU" sz="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ru-RU" sz="600" dirty="0">
                        <a:latin typeface="Georgia" panose="02040502050405020303" pitchFamily="18" charset="0"/>
                      </a:endParaRP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«И вот </a:t>
                      </a: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 повелению благочестивого царя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великого князя Ивана Васильевича всея Руси и </a:t>
                      </a: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 благословения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преосвященного </a:t>
                      </a: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Макария митрополита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начали готовить устройство для печатания книг...» </a:t>
                      </a:r>
                      <a:r>
                        <a:rPr lang="ru-RU" sz="12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(из послесловия к московскому изданию)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Текст «Апостола» был отредактирован и подготовлен к печати при участии митрополита Макария.</a:t>
                      </a:r>
                      <a:endParaRPr lang="ru-RU" sz="1400" b="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Некоторые малого чина священники и незнатные львовские миряне помогли делу. </a:t>
                      </a: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Основной текст этого издания полностью повторял московский «Апостол» 1564 года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 добавлением </a:t>
                      </a:r>
                      <a:r>
                        <a:rPr lang="ru-RU" sz="13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трех небольших начальных статей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обширного </a:t>
                      </a:r>
                      <a:r>
                        <a:rPr lang="ru-RU" sz="13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послесловия Ивана Федорова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 начале книгопечатания. </a:t>
                      </a:r>
                      <a:r>
                        <a:rPr lang="ru-RU" sz="1300" b="1" i="0" u="sng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Добавления признаны в Москве</a:t>
                      </a: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в дальнейших изданиях тоже фигурируют.</a:t>
                      </a:r>
                      <a:endParaRPr lang="ru-RU" sz="13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8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1CAC306-EEEF-001F-4045-DC4AF40D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86730"/>
              </p:ext>
            </p:extLst>
          </p:nvPr>
        </p:nvGraphicFramePr>
        <p:xfrm>
          <a:off x="0" y="1"/>
          <a:ext cx="9144000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57">
                  <a:extLst>
                    <a:ext uri="{9D8B030D-6E8A-4147-A177-3AD203B41FA5}">
                      <a16:colId xmlns:a16="http://schemas.microsoft.com/office/drawing/2014/main" val="2994589509"/>
                    </a:ext>
                  </a:extLst>
                </a:gridCol>
                <a:gridCol w="2928350">
                  <a:extLst>
                    <a:ext uri="{9D8B030D-6E8A-4147-A177-3AD203B41FA5}">
                      <a16:colId xmlns:a16="http://schemas.microsoft.com/office/drawing/2014/main" val="1784287503"/>
                    </a:ext>
                  </a:extLst>
                </a:gridCol>
                <a:gridCol w="2843093">
                  <a:extLst>
                    <a:ext uri="{9D8B030D-6E8A-4147-A177-3AD203B41FA5}">
                      <a16:colId xmlns:a16="http://schemas.microsoft.com/office/drawing/2014/main" val="691882009"/>
                    </a:ext>
                  </a:extLst>
                </a:gridCol>
              </a:tblGrid>
              <a:tr h="6059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Ф. Скорины 1525 г. (Вильно)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1564 г. (Москва)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1574 г. (Львов)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07540"/>
                  </a:ext>
                </a:extLst>
              </a:tr>
              <a:tr h="34627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язык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73607"/>
                  </a:ext>
                </a:extLst>
              </a:tr>
              <a:tr h="5482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«Церковнославянский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белорус-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ского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извода»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церковнославянский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церковнославянский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072652"/>
                  </a:ext>
                </a:extLst>
              </a:tr>
              <a:tr h="3174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Georgia" panose="02040502050405020303" pitchFamily="18" charset="0"/>
                        </a:rPr>
                        <a:t>шрифт-оформление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271753"/>
                  </a:ext>
                </a:extLst>
              </a:tr>
              <a:tr h="103883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Кирилловский книжный шрифт, гравированный пражскими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пуансонистами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имел мало общего с московским полууставом. Созданный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 основе западнорусских рукописных почерков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он неизбежно испытал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влияние латинской антиквы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Шрифт создан на основе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рукописного полуустава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считался образцовым до начала XVII в.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тот же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более мелкий шрифт, набор в две колонки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39854"/>
                  </a:ext>
                </a:extLst>
              </a:tr>
              <a:tr h="2948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Изготовленные в Вильно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буквицы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заметно уменьшились в размере (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 сравнению с пражскими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), а из их орнамента исчезли фигурки людей и животных. Растительность в проемах внутри и вокруг литер стала изображаться обобщенно и стилизованно. Впервые п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ечать в 2 краски: 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наиболее важных инициалы или буквицы Франциск Скорина стал применять 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киноварь, ост.  – черный цвет.</a:t>
                      </a:r>
                    </a:p>
                    <a:p>
                      <a:pPr algn="l"/>
                      <a:endParaRPr lang="ru-RU" sz="13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изобретены два характерных для русского книгопечатания принципа – 1. «перекрещивания строк» — диакритические знаки набирались отдельными от букв литерами; 2. метод печати в два прогона с одной формы: сперва текст печатались киноварью, а потом основной чёрный текст, таким образом текст был двухцветный</a:t>
                      </a:r>
                    </a:p>
                    <a:p>
                      <a:pPr algn="l"/>
                      <a:r>
                        <a:rPr lang="ru-RU" sz="1300" dirty="0">
                          <a:latin typeface="Georgia" panose="02040502050405020303" pitchFamily="18" charset="0"/>
                        </a:rPr>
                        <a:t>Наборная полоса имеет соотношение высоты и ширины, кратное классическому отношению 3:2; </a:t>
                      </a:r>
                    </a:p>
                    <a:p>
                      <a:pPr algn="l"/>
                      <a:r>
                        <a:rPr lang="ru-RU" sz="1300" dirty="0">
                          <a:latin typeface="Georgia" panose="02040502050405020303" pitchFamily="18" charset="0"/>
                        </a:rPr>
                        <a:t>текст, окаймленный широкими полями, разбивают полосы красной вязи, которой выполнены заголовки. </a:t>
                      </a:r>
                    </a:p>
                    <a:p>
                      <a:pPr algn="l"/>
                      <a:r>
                        <a:rPr lang="ru-RU" sz="1300" dirty="0">
                          <a:latin typeface="Georgia" panose="02040502050405020303" pitchFamily="18" charset="0"/>
                        </a:rPr>
                        <a:t>Книга украшена заставками — полосами орнамента, помещаемого перед текстом, большими узорными инициалами и малыми киноварными, </a:t>
                      </a:r>
                    </a:p>
                    <a:p>
                      <a:pPr algn="l"/>
                      <a:r>
                        <a:rPr lang="ru-RU" sz="1300" dirty="0">
                          <a:latin typeface="Georgia" panose="02040502050405020303" pitchFamily="18" charset="0"/>
                        </a:rPr>
                        <a:t>гравюра с изображением святого апостола и евангелиста Луки, являющегося автором Книги деяний апостольских. https://www.pravmir.ru/shrift-gos/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9958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55D7B-C8D7-BEED-1BDA-FA74C807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5987024"/>
            <a:ext cx="5796136" cy="870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1AE4D7-F3DD-49E6-893A-E7522544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35" y="5987024"/>
            <a:ext cx="3347864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9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989ECF4-3FB5-6736-CFCB-C5520C526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77889"/>
              </p:ext>
            </p:extLst>
          </p:nvPr>
        </p:nvGraphicFramePr>
        <p:xfrm>
          <a:off x="0" y="0"/>
          <a:ext cx="9144000" cy="392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57">
                  <a:extLst>
                    <a:ext uri="{9D8B030D-6E8A-4147-A177-3AD203B41FA5}">
                      <a16:colId xmlns:a16="http://schemas.microsoft.com/office/drawing/2014/main" val="1705751206"/>
                    </a:ext>
                  </a:extLst>
                </a:gridCol>
                <a:gridCol w="2928350">
                  <a:extLst>
                    <a:ext uri="{9D8B030D-6E8A-4147-A177-3AD203B41FA5}">
                      <a16:colId xmlns:a16="http://schemas.microsoft.com/office/drawing/2014/main" val="1033886591"/>
                    </a:ext>
                  </a:extLst>
                </a:gridCol>
                <a:gridCol w="2843093">
                  <a:extLst>
                    <a:ext uri="{9D8B030D-6E8A-4147-A177-3AD203B41FA5}">
                      <a16:colId xmlns:a16="http://schemas.microsoft.com/office/drawing/2014/main" val="4044927012"/>
                    </a:ext>
                  </a:extLst>
                </a:gridCol>
              </a:tblGrid>
              <a:tr h="64668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Ф. Скорины 1525 г. (Вильно)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1564 г. (Москва)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1574 г. (Львов)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69251"/>
                  </a:ext>
                </a:extLst>
              </a:tr>
              <a:tr h="369533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количественные характеристики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07981"/>
                  </a:ext>
                </a:extLst>
              </a:tr>
              <a:tr h="290925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Высота 16 см</a:t>
                      </a:r>
                    </a:p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288 заставок, но только 26 оригинальны</a:t>
                      </a:r>
                    </a:p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 429 отпечатков инициалов-буквиц с 85 досками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Оригинальный формат точно не известен, но примерно  </a:t>
                      </a:r>
                      <a:r>
                        <a:rPr lang="ru-RU" sz="15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28×18</a:t>
                      </a: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см.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Georgia" panose="02040502050405020303" pitchFamily="18" charset="0"/>
                        </a:rPr>
                        <a:t>25 строк на странице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48 заставок (с двадцати досок), 22 буквицы (с 5 досок), 51 цветок-рамка (с одной доски).</a:t>
                      </a:r>
                    </a:p>
                    <a:p>
                      <a:pPr algn="l"/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Первые 6 листов — без помет. Нумерация буквенная кириллическая, начинается с 7-го листа. </a:t>
                      </a:r>
                      <a:endParaRPr lang="ru-RU" sz="15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Размер «Апостола» </a:t>
                      </a:r>
                    </a:p>
                    <a:p>
                      <a:pPr algn="l"/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26,5 на 17,5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 заставка, 47 концовок и 23 буквицы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Больше страниц ввиду более длинного послесловия: вместо 6 ненумерованных в нем 15, так как в нем лишние главы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9759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40F033D-C022-F160-DAA5-F4770252A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99309"/>
              </p:ext>
            </p:extLst>
          </p:nvPr>
        </p:nvGraphicFramePr>
        <p:xfrm>
          <a:off x="0" y="3898083"/>
          <a:ext cx="9144000" cy="295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57">
                  <a:extLst>
                    <a:ext uri="{9D8B030D-6E8A-4147-A177-3AD203B41FA5}">
                      <a16:colId xmlns:a16="http://schemas.microsoft.com/office/drawing/2014/main" val="469692425"/>
                    </a:ext>
                  </a:extLst>
                </a:gridCol>
                <a:gridCol w="2928350">
                  <a:extLst>
                    <a:ext uri="{9D8B030D-6E8A-4147-A177-3AD203B41FA5}">
                      <a16:colId xmlns:a16="http://schemas.microsoft.com/office/drawing/2014/main" val="1594131564"/>
                    </a:ext>
                  </a:extLst>
                </a:gridCol>
                <a:gridCol w="2843093">
                  <a:extLst>
                    <a:ext uri="{9D8B030D-6E8A-4147-A177-3AD203B41FA5}">
                      <a16:colId xmlns:a16="http://schemas.microsoft.com/office/drawing/2014/main" val="799596541"/>
                    </a:ext>
                  </a:extLst>
                </a:gridCol>
              </a:tblGrid>
              <a:tr h="380099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структура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287133"/>
                  </a:ext>
                </a:extLst>
              </a:tr>
              <a:tr h="257981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Есть титульный лист </a:t>
                      </a:r>
                      <a:r>
                        <a:rPr lang="ru-RU" sz="1200" dirty="0">
                          <a:latin typeface="Georgia" panose="02040502050405020303" pitchFamily="18" charset="0"/>
                        </a:rPr>
                        <a:t>(название книги, имя печатника, </a:t>
                      </a:r>
                      <a:r>
                        <a:rPr lang="ru-RU" sz="1200" dirty="0" err="1">
                          <a:latin typeface="Georgia" panose="02040502050405020303" pitchFamily="18" charset="0"/>
                        </a:rPr>
                        <a:t>уч</a:t>
                      </a:r>
                      <a:r>
                        <a:rPr lang="ru-RU" sz="1200" dirty="0">
                          <a:latin typeface="Georgia" panose="02040502050405020303" pitchFamily="18" charset="0"/>
                        </a:rPr>
                        <a:t> ст., родной город)</a:t>
                      </a:r>
                    </a:p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Нет дополнит. текстов, </a:t>
                      </a:r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вспомогат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., начальных </a:t>
                      </a:r>
                    </a:p>
                    <a:p>
                      <a:r>
                        <a:rPr lang="ru-RU" sz="1200" dirty="0">
                          <a:latin typeface="Georgia" panose="02040502050405020303" pitchFamily="18" charset="0"/>
                        </a:rPr>
                        <a:t>(они появятся позже)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нет титульного листа, но есть послесловие (где содержатся все выходные данные книги и история ее выпуска).</a:t>
                      </a:r>
                    </a:p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- основная часть (</a:t>
                      </a:r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канонич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) – 22 отд. </a:t>
                      </a:r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произвед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. НЗ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дополнительные главы (статьи)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вспомогат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.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Аппарат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Близок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к Московскому</a:t>
                      </a:r>
                    </a:p>
                    <a:p>
                      <a:r>
                        <a:rPr lang="ru-RU" sz="1100" baseline="0" dirty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100" i="1" baseline="0" dirty="0">
                          <a:latin typeface="Georgia" panose="02040502050405020303" pitchFamily="18" charset="0"/>
                        </a:rPr>
                        <a:t>за </a:t>
                      </a:r>
                      <a:r>
                        <a:rPr lang="ru-RU" sz="1100" i="1" baseline="0" dirty="0" err="1">
                          <a:latin typeface="Georgia" panose="02040502050405020303" pitchFamily="18" charset="0"/>
                        </a:rPr>
                        <a:t>искл</a:t>
                      </a:r>
                      <a:r>
                        <a:rPr lang="ru-RU" sz="1100" i="1" baseline="0" dirty="0">
                          <a:latin typeface="Georgia" panose="02040502050405020303" pitchFamily="18" charset="0"/>
                        </a:rPr>
                        <a:t>. 1-х 16 листов и 4 последних</a:t>
                      </a:r>
                      <a:r>
                        <a:rPr lang="ru-RU" sz="1100" baseline="0" dirty="0">
                          <a:latin typeface="Georgia" panose="02040502050405020303" pitchFamily="18" charset="0"/>
                        </a:rPr>
                        <a:t>)</a:t>
                      </a:r>
                    </a:p>
                    <a:p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Добавлены </a:t>
                      </a:r>
                      <a:r>
                        <a:rPr lang="ru-RU" sz="1400" b="1" baseline="0" dirty="0">
                          <a:latin typeface="Georgia" panose="02040502050405020303" pitchFamily="18" charset="0"/>
                        </a:rPr>
                        <a:t>3 фрагмента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:</a:t>
                      </a:r>
                    </a:p>
                    <a:p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-Сказание св. Епифания </a:t>
                      </a:r>
                      <a:r>
                        <a:rPr lang="ru-RU" sz="1400" baseline="0" dirty="0" err="1">
                          <a:latin typeface="Georgia" panose="02040502050405020303" pitchFamily="18" charset="0"/>
                        </a:rPr>
                        <a:t>еп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. Кипрского о 12 апостолов… </a:t>
                      </a:r>
                      <a:r>
                        <a:rPr lang="ru-RU" sz="1200" i="0" baseline="0" dirty="0">
                          <a:latin typeface="Georgia" panose="02040502050405020303" pitchFamily="18" charset="0"/>
                        </a:rPr>
                        <a:t>(оно войдет в </a:t>
                      </a:r>
                      <a:r>
                        <a:rPr lang="ru-RU" sz="1200" i="0" baseline="0" dirty="0" err="1">
                          <a:latin typeface="Georgia" panose="02040502050405020303" pitchFamily="18" charset="0"/>
                        </a:rPr>
                        <a:t>московск</a:t>
                      </a:r>
                      <a:r>
                        <a:rPr lang="ru-RU" sz="1200" i="0" baseline="0" dirty="0">
                          <a:latin typeface="Georgia" panose="02040502050405020303" pitchFamily="18" charset="0"/>
                        </a:rPr>
                        <a:t>. </a:t>
                      </a:r>
                      <a:r>
                        <a:rPr lang="ru-RU" sz="1200" i="0" baseline="0" dirty="0" err="1">
                          <a:latin typeface="Georgia" panose="02040502050405020303" pitchFamily="18" charset="0"/>
                        </a:rPr>
                        <a:t>печат</a:t>
                      </a:r>
                      <a:r>
                        <a:rPr lang="ru-RU" sz="1200" i="0" baseline="0" dirty="0">
                          <a:latin typeface="Georgia" panose="02040502050405020303" pitchFamily="18" charset="0"/>
                        </a:rPr>
                        <a:t>. традицию)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-Списание лет по </a:t>
                      </a:r>
                      <a:r>
                        <a:rPr lang="ru-RU" sz="1400" dirty="0" err="1">
                          <a:latin typeface="Georgia" panose="02040502050405020303" pitchFamily="18" charset="0"/>
                        </a:rPr>
                        <a:t>навращении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 ап. Павла…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-Избрание св. 70-ап.  Дорофея </a:t>
                      </a:r>
                      <a:r>
                        <a:rPr lang="ru-RU" sz="1400" dirty="0" err="1">
                          <a:latin typeface="Georgia" panose="02040502050405020303" pitchFamily="18" charset="0"/>
                        </a:rPr>
                        <a:t>еп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. Тирского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+ новое послесловие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07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67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997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8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Апостол Ф. Скорины 1525 г. (Вильно)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1564 г. (Москва)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1574 г. (Львов)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3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Оригинален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500" dirty="0">
                          <a:latin typeface="Georgia" panose="02040502050405020303" pitchFamily="18" charset="0"/>
                        </a:rPr>
                        <a:t>Заголовок части Деяний</a:t>
                      </a: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 апостол (нигде больше не употребляется)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2. Разбивка на зачала (+</a:t>
                      </a:r>
                      <a:r>
                        <a:rPr lang="ru-RU" sz="1500" baseline="0" dirty="0" err="1">
                          <a:latin typeface="Georgia" panose="02040502050405020303" pitchFamily="18" charset="0"/>
                        </a:rPr>
                        <a:t>прокимны</a:t>
                      </a: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1500" baseline="0" dirty="0" err="1">
                          <a:latin typeface="Georgia" panose="02040502050405020303" pitchFamily="18" charset="0"/>
                        </a:rPr>
                        <a:t>аллилуарий</a:t>
                      </a: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3.</a:t>
                      </a: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указатель чтений составлен согласно православному календарю.</a:t>
                      </a:r>
                      <a:endParaRPr lang="ru-RU" sz="1500" baseline="0" dirty="0">
                        <a:latin typeface="Georgia" panose="02040502050405020303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4. После Деяний и Посланий размещены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сборник 12 месяцем избранных святых и праздников, составленный Ф. Скориной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aseline="0" dirty="0">
                          <a:latin typeface="Georgia" panose="02040502050405020303" pitchFamily="18" charset="0"/>
                        </a:rPr>
                        <a:t>В одном месте собраны Пятидесятница и </a:t>
                      </a:r>
                      <a:r>
                        <a:rPr lang="ru-RU" sz="1500" baseline="0" dirty="0" err="1">
                          <a:latin typeface="Georgia" panose="02040502050405020303" pitchFamily="18" charset="0"/>
                        </a:rPr>
                        <a:t>Четыредесятица</a:t>
                      </a:r>
                      <a:endParaRPr lang="ru-RU" sz="1500" baseline="0" dirty="0">
                        <a:latin typeface="Georgia" panose="02040502050405020303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500" dirty="0">
                          <a:latin typeface="Georgia" panose="02040502050405020303" pitchFamily="18" charset="0"/>
                        </a:rPr>
                        <a:t>Текст сборника поделен на подвижный/неподвижный цикл </a:t>
                      </a:r>
                      <a:r>
                        <a:rPr lang="ru-RU" sz="1500" dirty="0" err="1">
                          <a:latin typeface="Georgia" panose="02040502050405020303" pitchFamily="18" charset="0"/>
                        </a:rPr>
                        <a:t>церк</a:t>
                      </a:r>
                      <a:r>
                        <a:rPr lang="ru-RU" sz="1500" dirty="0">
                          <a:latin typeface="Georgia" panose="02040502050405020303" pitchFamily="18" charset="0"/>
                        </a:rPr>
                        <a:t> года, составлен Ф. Скориной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Впервые вкл.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дополнит главы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Разбивка на зачала (+</a:t>
                      </a:r>
                      <a:r>
                        <a:rPr lang="ru-RU" sz="1600" baseline="0" dirty="0" err="1">
                          <a:latin typeface="Georgia" panose="02040502050405020303" pitchFamily="18" charset="0"/>
                        </a:rPr>
                        <a:t>прокимны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1600" baseline="0" dirty="0" err="1">
                          <a:latin typeface="Georgia" panose="02040502050405020303" pitchFamily="18" charset="0"/>
                        </a:rPr>
                        <a:t>аллилуарий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Огромная </a:t>
                      </a:r>
                      <a:r>
                        <a:rPr lang="ru-RU" sz="1600" baseline="0" dirty="0" err="1">
                          <a:latin typeface="Georgia" panose="02040502050405020303" pitchFamily="18" charset="0"/>
                        </a:rPr>
                        <a:t>критич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работа над текстом Апостола: исправлено не только содержание, но модернизирован язык: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произведена вычитка текста с исправлением ошибок и заменой устаревших слов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Ред.-составит. работа: отбор и установление порядка расположения частей Апостола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Впервые вкл.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дополнит главы</a:t>
                      </a:r>
                    </a:p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(расширено их количество)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4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FF6A3-83B1-24D5-AFA5-A8CC35E5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8" y="1677960"/>
            <a:ext cx="3096344" cy="4949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F6B397-CC6B-FEAA-5188-728C4FE58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677960"/>
            <a:ext cx="3267557" cy="4949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86DAEE-C12A-25E7-3560-A305DF6F4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901" y="1728788"/>
            <a:ext cx="2333103" cy="2347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0ECFC-ACA6-9016-09B1-D68DAB2E65F8}"/>
              </a:ext>
            </a:extLst>
          </p:cNvPr>
          <p:cNvSpPr txBox="1"/>
          <p:nvPr/>
        </p:nvSpPr>
        <p:spPr>
          <a:xfrm>
            <a:off x="6876256" y="5373216"/>
            <a:ext cx="1930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Georgia" panose="02040502050405020303" pitchFamily="18" charset="0"/>
              </a:rPr>
              <a:t>https://rusneb.ru/catalog/000199_000009_007995516/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Апостол. — </a:t>
            </a:r>
            <a:r>
              <a:rPr lang="ru-RU" sz="4000" b="0" i="0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Вильна</a:t>
            </a:r>
            <a:r>
              <a:rPr lang="ru-RU" sz="40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: Тип. Франциска Скорины, 1525. — 8°.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51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817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Апостол Ф. Скорины 1525 г. (Вильно)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1564 г. (Москва)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Апостол И. Федорова 1574 г. (Львов)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81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71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заложил</a:t>
                      </a:r>
                      <a:r>
                        <a:rPr lang="ru-RU" sz="1800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традиции</a:t>
                      </a:r>
                      <a:r>
                        <a:rPr lang="ru-RU" sz="1800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издания кирилличных </a:t>
                      </a:r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богослужебных Апостолов:</a:t>
                      </a: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- </a:t>
                      </a:r>
                      <a:r>
                        <a:rPr lang="ru-RU" sz="1800" baseline="0" dirty="0" err="1">
                          <a:latin typeface="Georgia" panose="02040502050405020303" pitchFamily="18" charset="0"/>
                        </a:rPr>
                        <a:t>Вкл</a:t>
                      </a:r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-л месяцеслов, синаксарь, чтения</a:t>
                      </a: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- Титульный лист набран киноварью, украшен заставками сверху/снизу</a:t>
                      </a: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- В титуле название книги, имя печатника, уч. степень, родной город печатника</a:t>
                      </a:r>
                    </a:p>
                    <a:p>
                      <a:pPr algn="ctr"/>
                      <a:r>
                        <a:rPr lang="ru-RU" sz="1800" b="1" baseline="0" dirty="0">
                          <a:latin typeface="Georgia" panose="02040502050405020303" pitchFamily="18" charset="0"/>
                        </a:rPr>
                        <a:t>но</a:t>
                      </a: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наработки др. печатники</a:t>
                      </a: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не использовали</a:t>
                      </a:r>
                      <a:endParaRPr lang="ru-RU" sz="1800" baseline="0" dirty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Задан стандарт издания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Апостола</a:t>
                      </a:r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 как четьей и богослужебной книги </a:t>
                      </a:r>
                      <a:r>
                        <a:rPr lang="ru-RU" sz="1800" baseline="0" dirty="0" err="1">
                          <a:latin typeface="Georgia" panose="02040502050405020303" pitchFamily="18" charset="0"/>
                        </a:rPr>
                        <a:t>моск</a:t>
                      </a:r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 печатникам</a:t>
                      </a: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Выдержал 20 изданий</a:t>
                      </a: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Состав книги = базовая модель</a:t>
                      </a: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структура не изменялась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Georgia" panose="02040502050405020303" pitchFamily="18" charset="0"/>
                        </a:rPr>
                        <a:t>Зрелое по изяществу  шрифта, формата, худ декора, продуманности теста.</a:t>
                      </a:r>
                      <a:endParaRPr lang="ru-RU" sz="1800" baseline="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Создана новая редакция Апостола, одобренная церковной властью</a:t>
                      </a:r>
                    </a:p>
                    <a:p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Свыше 100 лет перепечатывали с </a:t>
                      </a:r>
                      <a:r>
                        <a:rPr lang="ru-RU" sz="1800" b="1" baseline="0" dirty="0" err="1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незначит</a:t>
                      </a:r>
                      <a:r>
                        <a:rPr lang="ru-RU" sz="1800" b="1" baseline="0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 изменениями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Издание значительно проще московского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пробл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фин-ния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).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Нет развития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положил начало книгопечатанию на Украине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Оказал </a:t>
                      </a:r>
                      <a:r>
                        <a:rPr lang="ru-RU" b="1" dirty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влияние на бел-укр традицию </a:t>
                      </a:r>
                      <a:r>
                        <a:rPr lang="ru-RU" b="0" dirty="0">
                          <a:latin typeface="Georgia" panose="02040502050405020303" pitchFamily="18" charset="0"/>
                        </a:rPr>
                        <a:t>издания Апостолов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45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D9EFC-8DE3-4F7A-F517-F2A8BFCF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405589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F19B3F9-0232-EA64-D1F1-776F39EF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>
            <a:noAutofit/>
          </a:bodyPr>
          <a:lstStyle/>
          <a:p>
            <a:r>
              <a:rPr lang="ru-RU" sz="2700" b="0" i="0" dirty="0">
                <a:solidFill>
                  <a:srgbClr val="031933"/>
                </a:solidFill>
                <a:effectLst/>
                <a:latin typeface="Georgia" panose="02040502050405020303" pitchFamily="18" charset="0"/>
              </a:rPr>
              <a:t>Скачать бесплатно или читать онлайн книгу «Апостол», </a:t>
            </a:r>
            <a:r>
              <a:rPr lang="ru-RU" sz="2700" b="0" i="0" dirty="0" err="1">
                <a:solidFill>
                  <a:srgbClr val="031933"/>
                </a:solidFill>
                <a:effectLst/>
                <a:latin typeface="Georgia" panose="02040502050405020303" pitchFamily="18" charset="0"/>
              </a:rPr>
              <a:t>изданую</a:t>
            </a:r>
            <a:r>
              <a:rPr lang="ru-RU" sz="2700" b="0" i="0" dirty="0">
                <a:solidFill>
                  <a:srgbClr val="031933"/>
                </a:solidFill>
                <a:effectLst/>
                <a:latin typeface="Georgia" panose="02040502050405020303" pitchFamily="18" charset="0"/>
              </a:rPr>
              <a:t> в 1525 г. : </a:t>
            </a:r>
            <a:r>
              <a:rPr lang="en-AU" sz="2700" b="0" i="0" dirty="0">
                <a:solidFill>
                  <a:srgbClr val="031933"/>
                </a:solidFill>
                <a:effectLst/>
                <a:latin typeface="Georgia" panose="02040502050405020303" pitchFamily="18" charset="0"/>
              </a:rPr>
              <a:t>https://rusneb.ru/catalog/000199_000009_007995516/</a:t>
            </a:r>
            <a:endParaRPr lang="ru-RU" sz="27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9A029-B934-E069-87E2-29996975443A}"/>
              </a:ext>
            </a:extLst>
          </p:cNvPr>
          <p:cNvSpPr txBox="1"/>
          <p:nvPr/>
        </p:nvSpPr>
        <p:spPr>
          <a:xfrm>
            <a:off x="346210" y="63187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31933"/>
                </a:solidFill>
                <a:effectLst/>
                <a:latin typeface="Georgia" panose="02040502050405020303" pitchFamily="18" charset="0"/>
              </a:rPr>
              <a:t>«Российская государственная библиотека (РГБ)»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9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8C452-E65D-EA51-756A-8A7A15DA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868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C3ECC-A64B-3ADF-017F-0998D3DD4190}"/>
              </a:ext>
            </a:extLst>
          </p:cNvPr>
          <p:cNvSpPr txBox="1"/>
          <p:nvPr/>
        </p:nvSpPr>
        <p:spPr>
          <a:xfrm>
            <a:off x="323528" y="21649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Лаборатория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скориноведения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и валоризации исследований истории и культуры Беларуси: </a:t>
            </a:r>
            <a:r>
              <a:rPr lang="en-AU" sz="2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https://skaryna.com/ru/</a:t>
            </a:r>
            <a:endParaRPr lang="ru-RU" sz="24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55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14C208-0636-111F-30BE-0D6A45CC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9" y="3140968"/>
            <a:ext cx="9144000" cy="232866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B7D6C9-2D0A-B7D3-E812-549A7082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Georgia" panose="02040502050405020303" pitchFamily="18" charset="0"/>
              </a:rPr>
              <a:t>http://www.raruss.ru/slavonic/1605-apostol-skorina-vilna.html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BA270A-E010-4E43-26ED-840794F8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5896819"/>
            <a:ext cx="38195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циональная библиотека Беларуси. Wikipedia / Flexovich">
            <a:extLst>
              <a:ext uri="{FF2B5EF4-FFF2-40B4-BE49-F238E27FC236}">
                <a16:creationId xmlns:a16="http://schemas.microsoft.com/office/drawing/2014/main" id="{F542C40A-047D-AC2B-63F9-CDC771FD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0344"/>
            <a:ext cx="7236296" cy="49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413A05-3078-6476-3A98-87B13377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40345"/>
            <a:ext cx="3965393" cy="4917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2FE0E7-D253-CFAE-EE2D-502A0761B642}"/>
              </a:ext>
            </a:extLst>
          </p:cNvPr>
          <p:cNvSpPr txBox="1"/>
          <p:nvPr/>
        </p:nvSpPr>
        <p:spPr>
          <a:xfrm>
            <a:off x="323528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solidFill>
                  <a:srgbClr val="264B87"/>
                </a:solidFill>
                <a:effectLst/>
                <a:latin typeface="Georgia" panose="02040502050405020303" pitchFamily="18" charset="0"/>
              </a:rPr>
              <a:t>Памятник Франциску Скорине в Минске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9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06A38-7684-1BF1-52A1-7F25D115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Апостол Франциска Скорины 1525г.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BC6E6-FC26-FD7F-516F-227DAAFC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5" y="1616968"/>
            <a:ext cx="2738282" cy="4632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FD61FE-E8B9-8858-4BBA-B239BEEE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347" y="1605137"/>
            <a:ext cx="3174467" cy="4656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0ED5AE-B40D-2E07-C7B3-2E534DF2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14" y="1628800"/>
            <a:ext cx="2930753" cy="463242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52C8772-2157-4C9C-9F9E-54F6FC6CA892}"/>
              </a:ext>
            </a:extLst>
          </p:cNvPr>
          <p:cNvCxnSpPr>
            <a:cxnSpLocks/>
          </p:cNvCxnSpPr>
          <p:nvPr/>
        </p:nvCxnSpPr>
        <p:spPr>
          <a:xfrm>
            <a:off x="7027953" y="335699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B7AF9DCB-216E-D631-ED68-243CC3ED0B93}"/>
              </a:ext>
            </a:extLst>
          </p:cNvPr>
          <p:cNvSpPr/>
          <p:nvPr/>
        </p:nvSpPr>
        <p:spPr>
          <a:xfrm>
            <a:off x="8269888" y="3140968"/>
            <a:ext cx="521208" cy="1440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9BF77-7E54-85C8-F3A8-E1C96124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24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Georgia" panose="02040502050405020303" pitchFamily="18" charset="0"/>
              </a:rPr>
              <a:t>Апостол Ивана Федорова 1564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EFEED2-36A6-8FC2-F0EA-D2E786FA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870"/>
            <a:ext cx="4572000" cy="6165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D30FD-B161-0CDB-FCB9-8892E647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2870"/>
            <a:ext cx="4572000" cy="6165130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C797944E-412B-A0A3-9CE3-55BB1A863E98}"/>
              </a:ext>
            </a:extLst>
          </p:cNvPr>
          <p:cNvSpPr/>
          <p:nvPr/>
        </p:nvSpPr>
        <p:spPr>
          <a:xfrm>
            <a:off x="8470776" y="2708920"/>
            <a:ext cx="432048" cy="196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E408849C-0125-B518-A9AA-48676CC5EA93}"/>
              </a:ext>
            </a:extLst>
          </p:cNvPr>
          <p:cNvSpPr/>
          <p:nvPr/>
        </p:nvSpPr>
        <p:spPr>
          <a:xfrm>
            <a:off x="8552496" y="3686103"/>
            <a:ext cx="267976" cy="39096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5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00DB8-106B-E47C-74E0-DB08BD20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2A617-65A6-C212-CB20-0A29517DC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" y="0"/>
            <a:ext cx="4446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612414-7D82-03A7-7F3E-AFB194B2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0"/>
            <a:ext cx="42419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7E7D20-05D3-6C5F-71AD-0A8D8225EC50}"/>
              </a:ext>
            </a:extLst>
          </p:cNvPr>
          <p:cNvSpPr txBox="1"/>
          <p:nvPr/>
        </p:nvSpPr>
        <p:spPr>
          <a:xfrm>
            <a:off x="8497669" y="0"/>
            <a:ext cx="646331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Апостол Ивана Федорова 1574 г.</a:t>
            </a:r>
          </a:p>
        </p:txBody>
      </p:sp>
    </p:spTree>
    <p:extLst>
      <p:ext uri="{BB962C8B-B14F-4D97-AF65-F5344CB8AC3E}">
        <p14:creationId xmlns:p14="http://schemas.microsoft.com/office/powerpoint/2010/main" val="400383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Апостол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– книга включает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Деяния апостолов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177281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Послания</a:t>
            </a:r>
          </a:p>
          <a:p>
            <a:pPr algn="ctr"/>
            <a:r>
              <a:rPr lang="ru-RU" sz="4000" b="1" dirty="0">
                <a:latin typeface="Georgia" panose="02040502050405020303" pitchFamily="18" charset="0"/>
              </a:rPr>
              <a:t>апостолов</a:t>
            </a:r>
          </a:p>
        </p:txBody>
      </p:sp>
      <p:sp>
        <p:nvSpPr>
          <p:cNvPr id="5" name="Плюс 4"/>
          <p:cNvSpPr/>
          <p:nvPr/>
        </p:nvSpPr>
        <p:spPr>
          <a:xfrm>
            <a:off x="4283968" y="197733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350100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Типы Апостолов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214" y="450912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>
                <a:latin typeface="Georgia" panose="02040502050405020303" pitchFamily="18" charset="0"/>
              </a:rPr>
              <a:t>Апракосный</a:t>
            </a:r>
            <a:r>
              <a:rPr lang="ru-RU" sz="4000" b="1" i="1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4937" y="450022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atin typeface="Georgia" panose="02040502050405020303" pitchFamily="18" charset="0"/>
              </a:rPr>
              <a:t>Четий*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210" y="537321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Чтения расположены в календарной последовательности на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8368" y="5304198"/>
            <a:ext cx="3550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Полное последовательное расположение канонических текстов</a:t>
            </a:r>
          </a:p>
        </p:txBody>
      </p:sp>
    </p:spTree>
    <p:extLst>
      <p:ext uri="{BB962C8B-B14F-4D97-AF65-F5344CB8AC3E}">
        <p14:creationId xmlns:p14="http://schemas.microsoft.com/office/powerpoint/2010/main" val="6594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Апостол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501" y="1484784"/>
            <a:ext cx="8640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Одна из главных книг в церковной практике </a:t>
            </a:r>
            <a:r>
              <a:rPr lang="ru-RU" sz="3200" dirty="0">
                <a:latin typeface="Georgia" panose="02040502050405020303" pitchFamily="18" charset="0"/>
              </a:rPr>
              <a:t>(как и Евангелие)</a:t>
            </a:r>
          </a:p>
          <a:p>
            <a:endParaRPr lang="ru-RU" sz="3200" dirty="0">
              <a:latin typeface="Georgia" panose="02040502050405020303" pitchFamily="18" charset="0"/>
            </a:endParaRPr>
          </a:p>
          <a:p>
            <a:r>
              <a:rPr lang="ru-RU" sz="3200" b="1" dirty="0">
                <a:latin typeface="Georgia" panose="02040502050405020303" pitchFamily="18" charset="0"/>
              </a:rPr>
              <a:t>Учебная книга по которой обучали </a:t>
            </a:r>
            <a:r>
              <a:rPr lang="ru-RU" sz="3200" dirty="0">
                <a:latin typeface="Georgia" panose="02040502050405020303" pitchFamily="18" charset="0"/>
              </a:rPr>
              <a:t>:</a:t>
            </a:r>
          </a:p>
          <a:p>
            <a:r>
              <a:rPr lang="ru-RU" sz="3200" dirty="0">
                <a:latin typeface="Georgia" panose="02040502050405020303" pitchFamily="18" charset="0"/>
              </a:rPr>
              <a:t>	1. богослужебной практике</a:t>
            </a:r>
          </a:p>
          <a:p>
            <a:r>
              <a:rPr lang="ru-RU" sz="3200" dirty="0">
                <a:latin typeface="Georgia" panose="02040502050405020303" pitchFamily="18" charset="0"/>
              </a:rPr>
              <a:t>	2. искусству составления проповедей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295" y="4797152"/>
            <a:ext cx="86401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latin typeface="Georgia" panose="02040502050405020303" pitchFamily="18" charset="0"/>
              </a:rPr>
              <a:t>Древнейший фрагмент кирилличного шрифта – </a:t>
            </a:r>
            <a:r>
              <a:rPr lang="ru-RU" sz="1900" dirty="0" err="1">
                <a:latin typeface="Georgia" panose="02040502050405020303" pitchFamily="18" charset="0"/>
              </a:rPr>
              <a:t>Энинский</a:t>
            </a:r>
            <a:r>
              <a:rPr lang="ru-RU" sz="1900" dirty="0">
                <a:latin typeface="Georgia" panose="02040502050405020303" pitchFamily="18" charset="0"/>
              </a:rPr>
              <a:t> Апостол (</a:t>
            </a:r>
            <a:r>
              <a:rPr lang="en-US" sz="1900" dirty="0">
                <a:latin typeface="Georgia" panose="02040502050405020303" pitchFamily="18" charset="0"/>
              </a:rPr>
              <a:t>XI</a:t>
            </a:r>
            <a:r>
              <a:rPr lang="ru-RU" sz="1900" dirty="0">
                <a:latin typeface="Georgia" panose="02040502050405020303" pitchFamily="18" charset="0"/>
              </a:rPr>
              <a:t>в.)</a:t>
            </a:r>
          </a:p>
          <a:p>
            <a:pPr algn="just"/>
            <a:r>
              <a:rPr lang="ru-RU" sz="2200" dirty="0">
                <a:latin typeface="Georgia" panose="02040502050405020303" pitchFamily="18" charset="0"/>
              </a:rPr>
              <a:t>До </a:t>
            </a:r>
            <a:r>
              <a:rPr lang="en-US" sz="2200" dirty="0">
                <a:latin typeface="Georgia" panose="02040502050405020303" pitchFamily="18" charset="0"/>
              </a:rPr>
              <a:t>XIV</a:t>
            </a:r>
            <a:r>
              <a:rPr lang="ru-RU" sz="2200" dirty="0">
                <a:latin typeface="Georgia" panose="02040502050405020303" pitchFamily="18" charset="0"/>
              </a:rPr>
              <a:t> в.  - рукописей  Апостола не много</a:t>
            </a:r>
          </a:p>
          <a:p>
            <a:pPr algn="just"/>
            <a:r>
              <a:rPr lang="en-US" sz="2200" dirty="0">
                <a:latin typeface="Georgia" panose="02040502050405020303" pitchFamily="18" charset="0"/>
              </a:rPr>
              <a:t>XIV-XV</a:t>
            </a:r>
            <a:r>
              <a:rPr lang="ru-RU" sz="2200" dirty="0">
                <a:latin typeface="Georgia" panose="02040502050405020303" pitchFamily="18" charset="0"/>
              </a:rPr>
              <a:t> вв.  количество рукописей возрастает</a:t>
            </a:r>
            <a:endParaRPr lang="en-US" sz="2200" dirty="0">
              <a:latin typeface="Georgia" panose="02040502050405020303" pitchFamily="18" charset="0"/>
            </a:endParaRPr>
          </a:p>
          <a:p>
            <a:pPr algn="just"/>
            <a:r>
              <a:rPr lang="ru-RU" sz="2200" dirty="0">
                <a:latin typeface="Georgia" panose="02040502050405020303" pitchFamily="18" charset="0"/>
              </a:rPr>
              <a:t>С </a:t>
            </a:r>
            <a:r>
              <a:rPr lang="en-US" sz="2200" dirty="0">
                <a:latin typeface="Georgia" panose="02040502050405020303" pitchFamily="18" charset="0"/>
              </a:rPr>
              <a:t>XVI</a:t>
            </a:r>
            <a:r>
              <a:rPr lang="ru-RU" sz="2200" dirty="0">
                <a:latin typeface="Georgia" panose="02040502050405020303" pitchFamily="18" charset="0"/>
              </a:rPr>
              <a:t> в. появляются печатные издания Апостола</a:t>
            </a:r>
          </a:p>
        </p:txBody>
      </p:sp>
    </p:spTree>
    <p:extLst>
      <p:ext uri="{BB962C8B-B14F-4D97-AF65-F5344CB8AC3E}">
        <p14:creationId xmlns:p14="http://schemas.microsoft.com/office/powerpoint/2010/main" val="336081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175F-B9D7-1C45-F24A-85256B9F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55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</a:rPr>
              <a:t>Место «Апостола» Ф. Скорины в истории кирилличного книгопечатания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2A655-EA00-F3A6-BF01-64288D2A25E2}"/>
              </a:ext>
            </a:extLst>
          </p:cNvPr>
          <p:cNvSpPr txBox="1"/>
          <p:nvPr/>
        </p:nvSpPr>
        <p:spPr>
          <a:xfrm>
            <a:off x="179513" y="1556792"/>
            <a:ext cx="88569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1491 г. - первые книги 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 церковнославянском языке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выпустил </a:t>
            </a:r>
            <a:r>
              <a:rPr lang="ru-RU" sz="18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Швайпольт</a:t>
            </a:r>
            <a:r>
              <a:rPr lang="ru-RU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Фиоль</a:t>
            </a:r>
            <a:r>
              <a:rPr lang="ru-RU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Кракове </a:t>
            </a:r>
          </a:p>
          <a:p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(«Октоих» («</a:t>
            </a:r>
            <a:r>
              <a:rPr lang="ru-RU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Осьмогласник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и «</a:t>
            </a:r>
            <a:r>
              <a:rPr lang="ru-RU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Часословец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а также «Триодь постная» и «Триодь цветная»)</a:t>
            </a:r>
          </a:p>
          <a:p>
            <a:endParaRPr lang="ru-RU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1494 г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</a:t>
            </a:r>
            <a:r>
              <a:rPr lang="ru-RU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монах Макарий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типографии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городке Обод на </a:t>
            </a:r>
            <a:r>
              <a:rPr lang="ru-RU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Скадарском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озере в княжестве Зета (ныне Черногория) была напечатана первая книга 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 славянском языке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 южных славян</a:t>
            </a:r>
          </a:p>
          <a:p>
            <a:endParaRPr lang="ru-RU" sz="1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1517–1519 г. - </a:t>
            </a:r>
            <a:r>
              <a:rPr lang="ru-RU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Франциск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Скорина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Праге напечатал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кириллическим шрифтом 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 белорусском варианте церковнославянского языка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«Псалтырь» и ещё 23 переведённые им книги Библии. </a:t>
            </a:r>
          </a:p>
          <a:p>
            <a:endParaRPr lang="ru-RU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1522 г. -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Скорина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Вильно напечатал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«Малую подорожную книжицу». </a:t>
            </a:r>
          </a:p>
          <a:p>
            <a:r>
              <a:rPr lang="ru-RU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книга считается первой книгой, напечатанной на территории, входившей в состав СССР.</a:t>
            </a:r>
          </a:p>
          <a:p>
            <a:endParaRPr lang="ru-RU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1525 г. - Франциск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Скорина в Вильно напечатал </a:t>
            </a:r>
            <a:r>
              <a:rPr lang="ru-RU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«Апостол». </a:t>
            </a:r>
          </a:p>
          <a:p>
            <a:r>
              <a:rPr lang="ru-RU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 Скорины учился помощник и коллега Фёдорова — Пётр </a:t>
            </a:r>
            <a:r>
              <a:rPr lang="ru-RU" sz="12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Мстиславец</a:t>
            </a:r>
            <a:r>
              <a:rPr lang="ru-RU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1564 г. – </a:t>
            </a:r>
            <a:r>
              <a:rPr lang="ru-RU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Фёдоров 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Москве выпустил «</a:t>
            </a:r>
            <a:r>
              <a:rPr lang="ru-RU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Апостол</a:t>
            </a: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затем «</a:t>
            </a:r>
            <a:r>
              <a:rPr lang="ru-RU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Часовник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3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CEF1C-D245-DCFB-CA8A-EB64C2AA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«Апостол» Ф. Скорины (1525): особенности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A3C32-53AE-2DDB-464E-E4F3D76F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Georgia" panose="02040502050405020303" pitchFamily="18" charset="0"/>
                <a:ea typeface="Calibri" panose="020F0502020204030204" pitchFamily="34" charset="0"/>
              </a:rPr>
              <a:t>последнее издание Франциска Скорины </a:t>
            </a:r>
          </a:p>
          <a:p>
            <a:pPr algn="ctr"/>
            <a:r>
              <a:rPr lang="ru-RU" sz="1800" b="1" dirty="0">
                <a:latin typeface="Georgia" panose="02040502050405020303" pitchFamily="18" charset="0"/>
                <a:ea typeface="Calibri" panose="020F0502020204030204" pitchFamily="34" charset="0"/>
              </a:rPr>
              <a:t>первое издание Ф. Скорины на церковнославянском языке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Georgia" panose="02040502050405020303" pitchFamily="18" charset="0"/>
              </a:rPr>
              <a:t>«Апостол» Франциска Скорины 1525 года – </a:t>
            </a:r>
            <a:r>
              <a:rPr lang="ru-RU" sz="1800" b="1" dirty="0">
                <a:latin typeface="Georgia" panose="02040502050405020303" pitchFamily="18" charset="0"/>
              </a:rPr>
              <a:t>первое издание </a:t>
            </a:r>
            <a:r>
              <a:rPr lang="ru-RU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соответствующего содержания и</a:t>
            </a:r>
            <a:r>
              <a:rPr lang="ru-RU" sz="18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подобного типа </a:t>
            </a:r>
            <a:r>
              <a:rPr lang="ru-RU" sz="1800" dirty="0">
                <a:solidFill>
                  <a:srgbClr val="000000"/>
                </a:solidFill>
                <a:latin typeface="Georgia" panose="02040502050405020303" pitchFamily="18" charset="0"/>
              </a:rPr>
              <a:t>не только в Беларуси, но и в славянском мире</a:t>
            </a:r>
          </a:p>
          <a:p>
            <a:pPr algn="ctr"/>
            <a:r>
              <a:rPr lang="ru-RU" sz="1800" dirty="0">
                <a:latin typeface="Georgia" panose="02040502050405020303" pitchFamily="18" charset="0"/>
                <a:ea typeface="Calibri" panose="020F0502020204030204" pitchFamily="34" charset="0"/>
              </a:rPr>
              <a:t>единственное издание первопечатника, в котором </a:t>
            </a:r>
            <a:r>
              <a:rPr lang="ru-RU" sz="1800" b="1" dirty="0">
                <a:latin typeface="Georgia" panose="02040502050405020303" pitchFamily="18" charset="0"/>
                <a:ea typeface="Calibri" panose="020F0502020204030204" pitchFamily="34" charset="0"/>
              </a:rPr>
              <a:t>не было ни одной крупной гравюры</a:t>
            </a:r>
          </a:p>
          <a:p>
            <a:pPr algn="ctr"/>
            <a:r>
              <a:rPr lang="ru-RU" sz="1800" dirty="0">
                <a:latin typeface="Georgia" panose="02040502050405020303" pitchFamily="18" charset="0"/>
                <a:ea typeface="Calibri" panose="020F0502020204030204" pitchFamily="34" charset="0"/>
              </a:rPr>
              <a:t>книга имела </a:t>
            </a:r>
            <a:r>
              <a:rPr lang="ru-RU" sz="1800" b="1" dirty="0">
                <a:latin typeface="Georgia" panose="02040502050405020303" pitchFamily="18" charset="0"/>
                <a:ea typeface="Calibri" panose="020F0502020204030204" pitchFamily="34" charset="0"/>
              </a:rPr>
              <a:t>небольшой формат </a:t>
            </a:r>
            <a:r>
              <a:rPr lang="ru-RU" sz="1800" dirty="0">
                <a:latin typeface="Georgia" panose="02040502050405020303" pitchFamily="18" charset="0"/>
                <a:ea typeface="Calibri" panose="020F0502020204030204" pitchFamily="34" charset="0"/>
              </a:rPr>
              <a:t>(около 16 см в высоту) и довольно значительный объем (352 листа, или 704 страницы)</a:t>
            </a:r>
            <a:endParaRPr lang="ru-RU" sz="18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800" kern="100" dirty="0">
                <a:latin typeface="Georgia" panose="02040502050405020303" pitchFamily="18" charset="0"/>
                <a:ea typeface="Calibri" panose="020F0502020204030204" pitchFamily="34" charset="0"/>
              </a:rPr>
              <a:t>содержит </a:t>
            </a:r>
            <a:r>
              <a:rPr lang="ru-RU" sz="1800" b="1" kern="100" dirty="0">
                <a:latin typeface="Georgia" panose="02040502050405020303" pitchFamily="18" charset="0"/>
                <a:ea typeface="Calibri" panose="020F0502020204030204" pitchFamily="34" charset="0"/>
              </a:rPr>
              <a:t>большое количество красивых за­ставок </a:t>
            </a:r>
            <a:r>
              <a:rPr lang="ru-RU" sz="1800" kern="100" dirty="0">
                <a:latin typeface="Georgia" panose="02040502050405020303" pitchFamily="18" charset="0"/>
                <a:ea typeface="Calibri" panose="020F0502020204030204" pitchFamily="34" charset="0"/>
              </a:rPr>
              <a:t>(всего 288 оттисков, только 26 были оригинальные), помещенных перед каждым из разделов</a:t>
            </a:r>
          </a:p>
          <a:p>
            <a:pPr algn="ctr"/>
            <a:r>
              <a:rPr lang="ru-RU" sz="1800" dirty="0">
                <a:latin typeface="Georgia" panose="02040502050405020303" pitchFamily="18" charset="0"/>
                <a:ea typeface="Calibri" panose="020F0502020204030204" pitchFamily="34" charset="0"/>
              </a:rPr>
              <a:t>использование печати сразу </a:t>
            </a:r>
            <a:r>
              <a:rPr lang="ru-RU" sz="1800" b="1" dirty="0">
                <a:latin typeface="Georgia" panose="02040502050405020303" pitchFamily="18" charset="0"/>
                <a:ea typeface="Calibri" panose="020F0502020204030204" pitchFamily="34" charset="0"/>
              </a:rPr>
              <a:t>двумя красками </a:t>
            </a:r>
            <a:r>
              <a:rPr lang="ru-RU" sz="1800" dirty="0">
                <a:latin typeface="Georgia" panose="02040502050405020303" pitchFamily="18" charset="0"/>
                <a:ea typeface="Calibri" panose="020F0502020204030204" pitchFamily="34" charset="0"/>
              </a:rPr>
              <a:t>— черной и красной</a:t>
            </a:r>
            <a:endParaRPr lang="ru-RU" sz="18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800" i="1" dirty="0">
                <a:latin typeface="Georgia" panose="02040502050405020303" pitchFamily="18" charset="0"/>
                <a:ea typeface="Calibri" panose="020F0502020204030204" pitchFamily="34" charset="0"/>
              </a:rPr>
              <a:t>популярная в церковном обиходе книга?? С.</a:t>
            </a:r>
            <a:endParaRPr lang="ru-RU" sz="1800" i="1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35B15-5EB1-C00C-01F5-FD77AED22CCF}"/>
              </a:ext>
            </a:extLst>
          </p:cNvPr>
          <p:cNvSpPr txBox="1"/>
          <p:nvPr/>
        </p:nvSpPr>
        <p:spPr>
          <a:xfrm>
            <a:off x="1547664" y="6214030"/>
            <a:ext cx="646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НЕ КАНОНИЧНА!!!!</a:t>
            </a:r>
          </a:p>
        </p:txBody>
      </p:sp>
    </p:spTree>
    <p:extLst>
      <p:ext uri="{BB962C8B-B14F-4D97-AF65-F5344CB8AC3E}">
        <p14:creationId xmlns:p14="http://schemas.microsoft.com/office/powerpoint/2010/main" val="4282449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2046</Words>
  <Application>Microsoft Office PowerPoint</Application>
  <PresentationFormat>Экран (4:3)</PresentationFormat>
  <Paragraphs>201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Georgia</vt:lpstr>
      <vt:lpstr>Тема Office</vt:lpstr>
      <vt:lpstr>500-летие издания «Апостола»  Ф. Скорины (1525): из истории книгопечатания в Беларуси</vt:lpstr>
      <vt:lpstr>Апостол. — Вильна : Тип. Франциска Скорины, 1525. — 8°.</vt:lpstr>
      <vt:lpstr>Апостол Франциска Скорины 1525г.</vt:lpstr>
      <vt:lpstr>Апостол Ивана Федорова 1564 г.</vt:lpstr>
      <vt:lpstr>Презентация PowerPoint</vt:lpstr>
      <vt:lpstr>Апостол – книга включает</vt:lpstr>
      <vt:lpstr>Апостол</vt:lpstr>
      <vt:lpstr>Место «Апостола» Ф. Скорины в истории кирилличного книгопечатания</vt:lpstr>
      <vt:lpstr>«Апостол» Ф. Скорины (1525): особенности</vt:lpstr>
      <vt:lpstr>Канон, или каноничность в церковном искусстве</vt:lpstr>
      <vt:lpstr>Причины НЕКАНОНИЧНОСТИ изданий Ф.Скорины</vt:lpstr>
      <vt:lpstr>Духовное завещание Брестского мещанина Гурина Федоровича…</vt:lpstr>
      <vt:lpstr>Духовное завещание Брестского мещанина Гурина Федоровича…</vt:lpstr>
      <vt:lpstr>Сравнение текстов «Апостола» Ф.Скорины и Геннадиевской Библии</vt:lpstr>
      <vt:lpstr>Сравнение моделей этнической идентификации в «Апостоле» Ф.Скорины и канонических текстах Нового Завета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Скачать бесплатно или читать онлайн книгу «Апостол», изданую в 1525 г. : https://rusneb.ru/catalog/000199_000009_007995516/</vt:lpstr>
      <vt:lpstr>Презентация PowerPoint</vt:lpstr>
      <vt:lpstr>http://www.raruss.ru/slavonic/1605-apostol-skorina-vilna.html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500-летие издания «Апостола»  Ф. Скорины (1525): из истории книгопечатания в Беларуси</dc:title>
  <dc:creator>Ludmila</dc:creator>
  <cp:lastModifiedBy>Elena</cp:lastModifiedBy>
  <cp:revision>13</cp:revision>
  <dcterms:created xsi:type="dcterms:W3CDTF">2025-03-06T13:38:51Z</dcterms:created>
  <dcterms:modified xsi:type="dcterms:W3CDTF">2025-03-14T12:10:24Z</dcterms:modified>
</cp:coreProperties>
</file>