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2" r:id="rId4"/>
    <p:sldId id="286" r:id="rId5"/>
    <p:sldId id="272" r:id="rId6"/>
    <p:sldId id="279" r:id="rId7"/>
    <p:sldId id="278" r:id="rId8"/>
    <p:sldId id="280" r:id="rId9"/>
    <p:sldId id="281" r:id="rId10"/>
    <p:sldId id="287" r:id="rId11"/>
    <p:sldId id="285" r:id="rId12"/>
    <p:sldId id="288" r:id="rId13"/>
    <p:sldId id="296" r:id="rId14"/>
    <p:sldId id="297" r:id="rId15"/>
    <p:sldId id="294" r:id="rId16"/>
    <p:sldId id="295" r:id="rId17"/>
    <p:sldId id="302" r:id="rId18"/>
    <p:sldId id="299" r:id="rId19"/>
    <p:sldId id="303" r:id="rId20"/>
    <p:sldId id="306" r:id="rId21"/>
    <p:sldId id="307" r:id="rId22"/>
    <p:sldId id="31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2A08"/>
    <a:srgbClr val="77370B"/>
    <a:srgbClr val="421E06"/>
    <a:srgbClr val="542708"/>
    <a:srgbClr val="6A310A"/>
    <a:srgbClr val="96450E"/>
    <a:srgbClr val="E86B16"/>
    <a:srgbClr val="2952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2E2FA-1CFB-8079-06DF-A4D0B0664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77C3F2-CFBA-2A09-47D8-DF84A0E17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67AD4D-5835-EE54-7602-B63ABA274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D139-E277-4293-9094-0C9BF45CA412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CAA82E-7554-8697-2BE6-83184ED16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6E5451-1648-9C2C-A69A-DAAA61CF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D0737-8854-424E-98BD-B17F69FEA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74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2BDD0-66A8-3FD1-6F23-6B3DAFB99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95D653-C560-61BF-3C73-F59FCC096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F9CDE-F1A4-6745-5929-89DF9431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D139-E277-4293-9094-0C9BF45CA412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882234-6FFF-775C-E21D-F5BD488B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B4F548-0457-F3DB-8E11-8D7587BD6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D0737-8854-424E-98BD-B17F69FEA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63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DC68B6-66CB-2CF8-491F-2FB0360A4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EF8F95-4316-D375-8084-67F0603B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F63CD1-D5CF-B161-F35C-3F54D92D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D139-E277-4293-9094-0C9BF45CA412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FC86A3-73F7-B8DD-E716-0C5913B7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BB470-6895-3946-C468-145C77A5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D0737-8854-424E-98BD-B17F69FEA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36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16E6D-09AA-40FF-4313-B544E797D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15E1BC-6548-F50E-C7E4-7E9E9401C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EE758F-01F4-106E-C263-537D5C59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D139-E277-4293-9094-0C9BF45CA412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542593-3C2C-8100-B716-906E2E603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ECE6EC-A6D6-1BCF-4779-2B4695751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D0737-8854-424E-98BD-B17F69FEA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04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3E49A-36A5-F0D4-5DB9-8A646CE9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387455-7255-1836-61CD-D692632F0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4344A1-71BA-0E05-55FA-69750409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D139-E277-4293-9094-0C9BF45CA412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B6E874-365C-A020-FBF1-2A845C66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8CC76F-038C-8990-299E-2C19CED5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D0737-8854-424E-98BD-B17F69FEA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47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CE6DF-3E85-7288-8D52-6D887F7B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50EB07-B2C3-B04D-1035-9C01E9AF8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F8D534-EE30-70EB-4666-0B49B804D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E21EBE-D73A-FCA2-E90F-1CC977EBE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D139-E277-4293-9094-0C9BF45CA412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ED4ECF-01CE-9266-C75B-2465603E7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77A2F8-120F-F0C2-8AC0-1C42DB5D4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D0737-8854-424E-98BD-B17F69FEA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79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3E434-4E06-FC0A-D555-D988169CC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1146FA-80CF-51C2-8140-E9CF2628E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995ACC-EB77-39A6-8185-A542990D1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55D991-7BEA-C500-8CAF-CEB107B64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A1B3C3-C9D2-1723-EBFE-9D256B41D0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9CC1279-C0DB-1C37-C01C-C26A323CD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D139-E277-4293-9094-0C9BF45CA412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818D99-70B9-695F-5A24-F48FF693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94B90A-3331-A4A8-3AC4-62F976AF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D0737-8854-424E-98BD-B17F69FEA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8CB27-E710-9912-5805-6D64DFB2E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AE980C9-41D4-0E12-A93C-E651D9EA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D139-E277-4293-9094-0C9BF45CA412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9B3912-BAE3-D615-3652-C00499F1B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505655-78C2-6F4A-18EE-BA3E5094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D0737-8854-424E-98BD-B17F69FEA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2E65732-92BE-AE94-C0CE-19BDA57A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D139-E277-4293-9094-0C9BF45CA412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6DEC2D-2863-7BD3-2967-8EFD2E03B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54C52C-6169-0388-698D-A5F39113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D0737-8854-424E-98BD-B17F69FEA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22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43FD2-F801-972E-1A17-7A4F7826B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9A98F6-169A-9753-3211-B3FBB7CAD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FADD22-EE25-7D28-731A-CD3D82270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061354-EA02-4C81-8D2F-00034FF47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D139-E277-4293-9094-0C9BF45CA412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B9469F-8FB5-8915-44D9-9BA8FDFD1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84082-2F0B-82B2-0367-0D686DF30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D0737-8854-424E-98BD-B17F69FEA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60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135C2-01E4-9C05-CE06-C54F7C67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0887FD-DD1B-B492-DC90-03E380B1A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A68BF5-5419-7598-F7AB-7F27F7EA5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72A2F-0F3D-88FE-DC24-06E32C40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3D139-E277-4293-9094-0C9BF45CA412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89FEF-C437-926E-8D86-C68C9F68C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56603-A42C-CFDE-E178-51FAEB13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D0737-8854-424E-98BD-B17F69FEA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67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51D06-1CEE-C044-CB79-A8B0A5AE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541878-723B-E88C-B472-963882CD8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0DC0A3-ECEC-660B-D467-03D02599B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3D139-E277-4293-9094-0C9BF45CA412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7BE71-F6FE-2910-E3B2-5869E6980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B8D7D-CF70-5EE6-ADB3-B0BF0C4CB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D0737-8854-424E-98BD-B17F69FEA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12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C6FC3-5A4A-ABFB-DE10-01B9C0061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5075" y="1165135"/>
            <a:ext cx="7236902" cy="3702139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Путеводительница святого Афанасия:</a:t>
            </a:r>
            <a:br>
              <a:rPr lang="ru-RU" sz="44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</a:br>
            <a:br>
              <a:rPr lang="ru-RU" sz="44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700" b="1" i="1" dirty="0">
                <a:latin typeface="Georgia" panose="02040502050405020303" pitchFamily="18" charset="0"/>
              </a:rPr>
              <a:t>840-летие явления иконы </a:t>
            </a:r>
            <a:r>
              <a:rPr lang="ru-RU" sz="2700" b="1" i="1" dirty="0" err="1">
                <a:latin typeface="Georgia" panose="02040502050405020303" pitchFamily="18" charset="0"/>
              </a:rPr>
              <a:t>Купятицкой</a:t>
            </a:r>
            <a:r>
              <a:rPr lang="ru-RU" sz="2700" b="1" i="1" dirty="0">
                <a:latin typeface="Georgia" panose="02040502050405020303" pitchFamily="18" charset="0"/>
              </a:rPr>
              <a:t> Божией Матери</a:t>
            </a:r>
            <a:br>
              <a:rPr lang="ru-RU" sz="2700" b="1" i="1" dirty="0">
                <a:latin typeface="Georgia" panose="02040502050405020303" pitchFamily="18" charset="0"/>
              </a:rPr>
            </a:br>
            <a:br>
              <a:rPr lang="ru-RU" sz="2700" b="1" i="1" dirty="0">
                <a:latin typeface="Georgia" panose="02040502050405020303" pitchFamily="18" charset="0"/>
              </a:rPr>
            </a:br>
            <a:r>
              <a:rPr lang="ru-RU" sz="2700" b="1" i="1" dirty="0">
                <a:latin typeface="Georgia" panose="02040502050405020303" pitchFamily="18" charset="0"/>
              </a:rPr>
              <a:t>375 лет со дня мученической кончины </a:t>
            </a:r>
            <a:r>
              <a:rPr lang="ru-RU" sz="2700" b="1" i="1" dirty="0" err="1">
                <a:latin typeface="Georgia" panose="02040502050405020303" pitchFamily="18" charset="0"/>
              </a:rPr>
              <a:t>прпмч</a:t>
            </a:r>
            <a:r>
              <a:rPr lang="ru-RU" sz="2700" b="1" i="1" dirty="0">
                <a:latin typeface="Georgia" panose="02040502050405020303" pitchFamily="18" charset="0"/>
              </a:rPr>
              <a:t>. Афанасия Брестского </a:t>
            </a:r>
            <a:endParaRPr lang="ru-RU" sz="2700" b="1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A0EBE9-4386-4E19-FFFC-55C7BB42D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7882" y="5969090"/>
            <a:ext cx="4804095" cy="643142"/>
          </a:xfrm>
        </p:spPr>
        <p:txBody>
          <a:bodyPr/>
          <a:lstStyle/>
          <a:p>
            <a:r>
              <a:rPr lang="ru-RU" b="1" dirty="0">
                <a:latin typeface="Georgia" panose="02040502050405020303" pitchFamily="18" charset="0"/>
              </a:rPr>
              <a:t>Инокиня Елена (Дмитрук)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27BE3A-325D-A9E2-1E48-AEBADFAE6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66" y="485775"/>
            <a:ext cx="4563209" cy="622934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35440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B3838-8FAF-3EC0-7755-B1AFC7927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948" y="365125"/>
            <a:ext cx="6560190" cy="1325563"/>
          </a:xfrm>
        </p:spPr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Почитание в </a:t>
            </a:r>
            <a:br>
              <a:rPr lang="ru-RU" b="1" dirty="0">
                <a:latin typeface="Georgia" panose="02040502050405020303" pitchFamily="18" charset="0"/>
              </a:rPr>
            </a:br>
            <a:r>
              <a:rPr lang="en-US" b="1" dirty="0">
                <a:latin typeface="Georgia" panose="02040502050405020303" pitchFamily="18" charset="0"/>
              </a:rPr>
              <a:t>XIX</a:t>
            </a:r>
            <a:r>
              <a:rPr lang="ru-RU" b="1" dirty="0">
                <a:latin typeface="Georgia" panose="02040502050405020303" pitchFamily="18" charset="0"/>
              </a:rPr>
              <a:t> в.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61EC5F-AA10-F0C9-4429-428AA7C8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4" y="0"/>
            <a:ext cx="4571429" cy="46095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66A69-6C69-AFE1-6EB3-175F61A73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3" y="4000857"/>
            <a:ext cx="4571429" cy="28571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47D1B2-4EAD-C36E-1766-2CE2B5170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948" y="1721207"/>
            <a:ext cx="2927329" cy="38376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6B30B0-D801-496C-E86B-CB8D026DA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412" y="5589383"/>
            <a:ext cx="4911538" cy="12052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E552FA-67A0-B298-2B7A-0A4E5C38D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382" y="1690688"/>
            <a:ext cx="3291941" cy="370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28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FB8F7-A6EF-BCDF-A331-74D6D6ECA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613"/>
            <a:ext cx="10515600" cy="135062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Georgia" panose="02040502050405020303" pitchFamily="18" charset="0"/>
              </a:rPr>
              <a:t>Духовные лица, связанные с </a:t>
            </a:r>
            <a:r>
              <a:rPr lang="ru-RU" sz="3600" b="1" dirty="0" err="1">
                <a:latin typeface="Georgia" panose="02040502050405020303" pitchFamily="18" charset="0"/>
              </a:rPr>
              <a:t>Купятицким</a:t>
            </a:r>
            <a:r>
              <a:rPr lang="ru-RU" sz="3600" b="1" dirty="0">
                <a:latin typeface="Georgia" panose="02040502050405020303" pitchFamily="18" charset="0"/>
              </a:rPr>
              <a:t> монастырем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D559C3-2D2E-AAB3-06B8-1AF733B54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54" y="1632352"/>
            <a:ext cx="2682114" cy="38095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4D4237-0D0B-AEF4-85CC-3ACCFD879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426" y="1632351"/>
            <a:ext cx="2990210" cy="38095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D85792-F34E-A501-637F-2B58A2857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32351"/>
            <a:ext cx="2923809" cy="38095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A7784E-751B-3572-8D32-9403A5334C55}"/>
              </a:ext>
            </a:extLst>
          </p:cNvPr>
          <p:cNvSpPr txBox="1"/>
          <p:nvPr/>
        </p:nvSpPr>
        <p:spPr>
          <a:xfrm>
            <a:off x="120665" y="5580988"/>
            <a:ext cx="2622535" cy="656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ар</a:t>
            </a:r>
            <a:r>
              <a:rPr lang="ru-RU" dirty="0">
                <a:effectLst/>
                <a:latin typeface="Georgia" panose="02040502050405020303" pitchFamily="18" charset="0"/>
              </a:rPr>
              <a:t>хиепископ Лазарь Баранович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8FA20F-1798-BEBD-F9AC-D61C8539F749}"/>
              </a:ext>
            </a:extLst>
          </p:cNvPr>
          <p:cNvSpPr txBox="1"/>
          <p:nvPr/>
        </p:nvSpPr>
        <p:spPr>
          <a:xfrm>
            <a:off x="2894202" y="5580986"/>
            <a:ext cx="3124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/>
                <a:latin typeface="Georgia" panose="02040502050405020303" pitchFamily="18" charset="0"/>
              </a:rPr>
              <a:t>архимандрит Иоанникий </a:t>
            </a:r>
            <a:r>
              <a:rPr lang="ru-RU" dirty="0" err="1">
                <a:effectLst/>
                <a:latin typeface="Georgia" panose="02040502050405020303" pitchFamily="18" charset="0"/>
              </a:rPr>
              <a:t>Галятовский</a:t>
            </a:r>
            <a:r>
              <a:rPr lang="ru-RU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0854A2-D5F3-A8EA-107C-714F434A3F3F}"/>
              </a:ext>
            </a:extLst>
          </p:cNvPr>
          <p:cNvSpPr txBox="1"/>
          <p:nvPr/>
        </p:nvSpPr>
        <p:spPr>
          <a:xfrm>
            <a:off x="6207853" y="5580986"/>
            <a:ext cx="281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Georgia" panose="02040502050405020303" pitchFamily="18" charset="0"/>
              </a:rPr>
              <a:t>Прпмч</a:t>
            </a:r>
            <a:r>
              <a:rPr lang="ru-RU" dirty="0">
                <a:latin typeface="Georgia" panose="02040502050405020303" pitchFamily="18" charset="0"/>
              </a:rPr>
              <a:t>. Макарий Токаревский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8CD212-1341-2325-AC78-62B2BE77898B}"/>
              </a:ext>
            </a:extLst>
          </p:cNvPr>
          <p:cNvSpPr txBox="1"/>
          <p:nvPr/>
        </p:nvSpPr>
        <p:spPr>
          <a:xfrm>
            <a:off x="9319165" y="5580986"/>
            <a:ext cx="2202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Georgia" panose="02040502050405020303" pitchFamily="18" charset="0"/>
              </a:rPr>
              <a:t>Прпмч</a:t>
            </a:r>
            <a:r>
              <a:rPr lang="ru-RU" dirty="0">
                <a:latin typeface="Georgia" panose="02040502050405020303" pitchFamily="18" charset="0"/>
              </a:rPr>
              <a:t>. Афанасий </a:t>
            </a:r>
          </a:p>
          <a:p>
            <a:r>
              <a:rPr lang="ru-RU" dirty="0">
                <a:latin typeface="Georgia" panose="02040502050405020303" pitchFamily="18" charset="0"/>
              </a:rPr>
              <a:t>Филипович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B51756-53DD-92C5-C83A-650254FCA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173" y="1632351"/>
            <a:ext cx="2819048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7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23413-F347-1F94-CD1D-2CD871E04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latin typeface="Georgia" panose="02040502050405020303" pitchFamily="18" charset="0"/>
                <a:cs typeface="Times New Roman" panose="02020603050405020304" pitchFamily="18" charset="0"/>
              </a:rPr>
              <a:t>«Малая размерами, но великая чудесами»</a:t>
            </a:r>
            <a:endParaRPr lang="ru-RU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DDDCA-ACE7-BAC9-1408-7AD2EF7C1687}"/>
              </a:ext>
            </a:extLst>
          </p:cNvPr>
          <p:cNvSpPr txBox="1"/>
          <p:nvPr/>
        </p:nvSpPr>
        <p:spPr>
          <a:xfrm>
            <a:off x="1107347" y="1937857"/>
            <a:ext cx="10175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Georgia" panose="02040502050405020303" pitchFamily="18" charset="0"/>
                <a:cs typeface="Times New Roman" panose="02020603050405020304" pitchFamily="18" charset="0"/>
              </a:rPr>
              <a:t>«История &lt;…&gt; об образе Пресвятой Богородицы, в Кресте изображенном…» является центральной в </a:t>
            </a:r>
            <a:r>
              <a:rPr lang="ru-RU" sz="1800" b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Диариуше</a:t>
            </a:r>
            <a:r>
              <a:rPr lang="ru-RU" sz="1800" b="1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преподобномученика</a:t>
            </a:r>
            <a:r>
              <a:rPr lang="ru-RU" sz="1800" b="1" dirty="0">
                <a:latin typeface="Georgia" panose="02040502050405020303" pitchFamily="18" charset="0"/>
                <a:cs typeface="Times New Roman" panose="02020603050405020304" pitchFamily="18" charset="0"/>
              </a:rPr>
              <a:t> Афанасия Брестского (Филипповича)</a:t>
            </a:r>
            <a:endParaRPr lang="ru-RU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967995-427E-FC14-676B-3E8B50431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73774"/>
            <a:ext cx="10515600" cy="363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61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D12CD-062A-D3E2-5ACE-200182DB2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«Иду и Я с тобою». «Повеление царю Московскому»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BB1FF2-6E79-5CC8-DD18-C924B4A5D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0" y="1690688"/>
            <a:ext cx="4127383" cy="47101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7858F2-0425-E100-EC02-414AB629B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34" y="6492875"/>
            <a:ext cx="4285695" cy="3047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C0FE5E-3FE6-E697-C1AA-42F695E2792D}"/>
              </a:ext>
            </a:extLst>
          </p:cNvPr>
          <p:cNvSpPr txBox="1"/>
          <p:nvPr/>
        </p:nvSpPr>
        <p:spPr>
          <a:xfrm>
            <a:off x="4683855" y="1682047"/>
            <a:ext cx="71725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Май 1637 г. </a:t>
            </a:r>
            <a:r>
              <a:rPr lang="ru-RU" dirty="0" err="1">
                <a:latin typeface="Georgia" panose="02040502050405020303" pitchFamily="18" charset="0"/>
              </a:rPr>
              <a:t>иеромон</a:t>
            </a:r>
            <a:r>
              <a:rPr lang="ru-RU" dirty="0">
                <a:latin typeface="Georgia" panose="02040502050405020303" pitchFamily="18" charset="0"/>
              </a:rPr>
              <a:t> Макарий </a:t>
            </a:r>
            <a:r>
              <a:rPr lang="ru-RU" dirty="0" err="1">
                <a:latin typeface="Georgia" panose="02040502050405020303" pitchFamily="18" charset="0"/>
              </a:rPr>
              <a:t>Токревский</a:t>
            </a:r>
            <a:r>
              <a:rPr lang="ru-RU" dirty="0">
                <a:latin typeface="Georgia" panose="02040502050405020303" pitchFamily="18" charset="0"/>
              </a:rPr>
              <a:t> получил лист универсальный от митрополита Петра Могилы на сбор </a:t>
            </a:r>
            <a:r>
              <a:rPr lang="ru-RU" dirty="0" err="1">
                <a:latin typeface="Georgia" panose="02040502050405020303" pitchFamily="18" charset="0"/>
              </a:rPr>
              <a:t>ялмужны</a:t>
            </a:r>
            <a:r>
              <a:rPr lang="ru-RU" dirty="0">
                <a:latin typeface="Georgia" panose="02040502050405020303" pitchFamily="18" charset="0"/>
              </a:rPr>
              <a:t> на ремонт </a:t>
            </a:r>
            <a:r>
              <a:rPr lang="ru-RU" dirty="0" err="1">
                <a:latin typeface="Georgia" panose="02040502050405020303" pitchFamily="18" charset="0"/>
              </a:rPr>
              <a:t>Купятицкого</a:t>
            </a:r>
            <a:r>
              <a:rPr lang="ru-RU" dirty="0">
                <a:latin typeface="Georgia" panose="02040502050405020303" pitchFamily="18" charset="0"/>
              </a:rPr>
              <a:t> храма</a:t>
            </a:r>
            <a:endParaRPr lang="ru-RU" sz="1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игумен Илларион Денисович возложил это послушание на Афанасия Филипповича, наместника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Купятицкого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монастыря. Войдя в свою келию, иеромонах Афанасий усиленно молился Богу, плакал и услышал глас: «</a:t>
            </a:r>
            <a:r>
              <a:rPr lang="ru-RU" sz="1800" b="1" u="sng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Царь Московский </a:t>
            </a:r>
            <a:r>
              <a:rPr lang="ru-RU" sz="1800" b="1" u="sng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збудует</a:t>
            </a:r>
            <a:r>
              <a:rPr lang="ru-RU" sz="1800" b="1" u="sng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 церковь, иди до него!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8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endParaRPr lang="ru-RU" sz="18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 ноябре 1637 г., собравшись дорогу, попрощавшись с братией, положил поклон и посмотрел на чудотворный Образ Пречистой, попросил: «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о, Пречистая Богородице, будь со мною!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» И услыша в ответ: «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иду и Я с тобою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» [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Диариуш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стлб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53-54].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956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39A2F-69D6-EDF8-2825-158ED93F9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6" y="438149"/>
            <a:ext cx="6838950" cy="5753101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Georgia" panose="02040502050405020303" pitchFamily="18" charset="0"/>
              </a:rPr>
              <a:t>Предположительно подобное гравюрное изображение святой Афанасий преподнес Михаилу Фёдоровичу Романову, царю Московскому.</a:t>
            </a:r>
            <a:br>
              <a:rPr lang="ru-RU" sz="2700" dirty="0">
                <a:latin typeface="Georgia" panose="02040502050405020303" pitchFamily="18" charset="0"/>
              </a:rPr>
            </a:br>
            <a:br>
              <a:rPr lang="ru-RU" sz="2700" dirty="0">
                <a:latin typeface="Georgia" panose="02040502050405020303" pitchFamily="18" charset="0"/>
              </a:rPr>
            </a:br>
            <a:r>
              <a:rPr lang="ru-RU" sz="2200" b="1" dirty="0">
                <a:latin typeface="Georgia" panose="02040502050405020303" pitchFamily="18" charset="0"/>
              </a:rPr>
              <a:t>И от бумажного изображения свершались чудеса!!!</a:t>
            </a:r>
            <a:br>
              <a:rPr lang="ru-RU" sz="2200" i="1" dirty="0">
                <a:highlight>
                  <a:srgbClr val="FFFF00"/>
                </a:highlight>
              </a:rPr>
            </a:br>
            <a:br>
              <a:rPr lang="ru-RU" i="1" dirty="0">
                <a:highlight>
                  <a:srgbClr val="FFFF00"/>
                </a:highlight>
              </a:rPr>
            </a:br>
            <a:r>
              <a:rPr lang="ru-RU" sz="2200" dirty="0">
                <a:latin typeface="Georgia" panose="02040502050405020303" pitchFamily="18" charset="0"/>
              </a:rPr>
              <a:t>10 февраля року 1638 </a:t>
            </a:r>
            <a:r>
              <a:rPr lang="ru-RU" sz="2200" dirty="0" err="1">
                <a:latin typeface="Georgia" panose="02040502050405020303" pitchFamily="18" charset="0"/>
              </a:rPr>
              <a:t>г.в</a:t>
            </a:r>
            <a:r>
              <a:rPr lang="ru-RU" sz="2200" dirty="0">
                <a:latin typeface="Georgia" panose="02040502050405020303" pitchFamily="18" charset="0"/>
              </a:rPr>
              <a:t> городе Севск  отвечая </a:t>
            </a:r>
            <a:br>
              <a:rPr lang="ru-RU" sz="2200" dirty="0">
                <a:latin typeface="Georgia" panose="02040502050405020303" pitchFamily="18" charset="0"/>
              </a:rPr>
            </a:br>
            <a:r>
              <a:rPr lang="ru-RU" sz="2200" dirty="0">
                <a:latin typeface="Georgia" panose="02040502050405020303" pitchFamily="18" charset="0"/>
              </a:rPr>
              <a:t>голове </a:t>
            </a:r>
            <a:r>
              <a:rPr lang="ru-RU" sz="2200" dirty="0" err="1">
                <a:latin typeface="Georgia" panose="02040502050405020303" pitchFamily="18" charset="0"/>
              </a:rPr>
              <a:t>Миките</a:t>
            </a:r>
            <a:r>
              <a:rPr lang="ru-RU" sz="2200" dirty="0">
                <a:latin typeface="Georgia" panose="02040502050405020303" pitchFamily="18" charset="0"/>
              </a:rPr>
              <a:t> Федоровичу с другими </a:t>
            </a:r>
            <a:r>
              <a:rPr lang="ru-RU" sz="2200" dirty="0" err="1">
                <a:latin typeface="Georgia" panose="02040502050405020303" pitchFamily="18" charset="0"/>
              </a:rPr>
              <a:t>розрядцами</a:t>
            </a:r>
            <a:r>
              <a:rPr lang="ru-RU" sz="2200" dirty="0">
                <a:latin typeface="Georgia" panose="02040502050405020303" pitchFamily="18" charset="0"/>
              </a:rPr>
              <a:t> , </a:t>
            </a:r>
            <a:r>
              <a:rPr lang="ru-RU" sz="2200" dirty="0" err="1">
                <a:latin typeface="Georgia" panose="02040502050405020303" pitchFamily="18" charset="0"/>
              </a:rPr>
              <a:t>иеромон</a:t>
            </a:r>
            <a:r>
              <a:rPr lang="ru-RU" sz="2200" dirty="0">
                <a:latin typeface="Georgia" panose="02040502050405020303" pitchFamily="18" charset="0"/>
              </a:rPr>
              <a:t>. Афанасий сказал: «</a:t>
            </a:r>
            <a:r>
              <a:rPr lang="ru-RU" sz="2200" dirty="0" err="1">
                <a:latin typeface="Georgia" panose="02040502050405020303" pitchFamily="18" charset="0"/>
              </a:rPr>
              <a:t>ведлуг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b="1" dirty="0">
                <a:latin typeface="Georgia" panose="02040502050405020303" pitchFamily="18" charset="0"/>
              </a:rPr>
              <a:t>воли </a:t>
            </a:r>
            <a:r>
              <a:rPr lang="ru-RU" sz="2200" b="1" dirty="0" err="1">
                <a:latin typeface="Georgia" panose="02040502050405020303" pitchFamily="18" charset="0"/>
              </a:rPr>
              <a:t>Бозскои</a:t>
            </a:r>
            <a:r>
              <a:rPr lang="ru-RU" sz="2200" b="1" dirty="0">
                <a:latin typeface="Georgia" panose="02040502050405020303" pitchFamily="18" charset="0"/>
              </a:rPr>
              <a:t> иду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b="1" dirty="0">
                <a:latin typeface="Georgia" panose="02040502050405020303" pitchFamily="18" charset="0"/>
              </a:rPr>
              <a:t>и образу </a:t>
            </a:r>
            <a:r>
              <a:rPr lang="ru-RU" sz="2200" dirty="0">
                <a:latin typeface="Georgia" panose="02040502050405020303" pitchFamily="18" charset="0"/>
              </a:rPr>
              <a:t>того, которого вам даю на </a:t>
            </a:r>
            <a:r>
              <a:rPr lang="ru-RU" sz="22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паперу</a:t>
            </a:r>
            <a:r>
              <a:rPr lang="ru-RU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друкованого</a:t>
            </a:r>
            <a:r>
              <a:rPr lang="ru-RU" sz="2200" dirty="0">
                <a:latin typeface="Georgia" panose="02040502050405020303" pitchFamily="18" charset="0"/>
              </a:rPr>
              <a:t>» [</a:t>
            </a:r>
            <a:r>
              <a:rPr lang="ru-RU" sz="2200" dirty="0" err="1">
                <a:latin typeface="Georgia" panose="02040502050405020303" pitchFamily="18" charset="0"/>
              </a:rPr>
              <a:t>стлб</a:t>
            </a:r>
            <a:r>
              <a:rPr lang="ru-RU" sz="2200" dirty="0">
                <a:latin typeface="Georgia" panose="02040502050405020303" pitchFamily="18" charset="0"/>
              </a:rPr>
              <a:t>. 58-59].</a:t>
            </a:r>
            <a:br>
              <a:rPr lang="ru-RU" sz="2200" dirty="0">
                <a:latin typeface="Georgia" panose="02040502050405020303" pitchFamily="18" charset="0"/>
              </a:rPr>
            </a:br>
            <a:br>
              <a:rPr lang="ru-RU" sz="1050" dirty="0">
                <a:latin typeface="Georgia" panose="02040502050405020303" pitchFamily="18" charset="0"/>
              </a:rPr>
            </a:br>
            <a:br>
              <a:rPr lang="ru-RU" sz="2200" dirty="0">
                <a:latin typeface="Georgia" panose="02040502050405020303" pitchFamily="18" charset="0"/>
              </a:rPr>
            </a:br>
            <a:r>
              <a:rPr lang="ru-RU" sz="2200" dirty="0">
                <a:latin typeface="Georgia" panose="02040502050405020303" pitchFamily="18" charset="0"/>
              </a:rPr>
              <a:t>«</a:t>
            </a:r>
            <a:r>
              <a:rPr lang="ru-RU" sz="2200" dirty="0" err="1">
                <a:latin typeface="Georgia" panose="02040502050405020303" pitchFamily="18" charset="0"/>
              </a:rPr>
              <a:t>гдым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одправил</a:t>
            </a:r>
            <a:r>
              <a:rPr lang="ru-RU" sz="2200" dirty="0">
                <a:latin typeface="Georgia" panose="02040502050405020303" pitchFamily="18" charset="0"/>
              </a:rPr>
              <a:t> молебен, </a:t>
            </a:r>
            <a:r>
              <a:rPr lang="ru-RU" sz="2200" dirty="0" err="1">
                <a:latin typeface="Georgia" panose="02040502050405020303" pitchFamily="18" charset="0"/>
              </a:rPr>
              <a:t>знаменалем</a:t>
            </a:r>
            <a:r>
              <a:rPr lang="ru-RU" sz="2200" dirty="0">
                <a:latin typeface="Georgia" panose="02040502050405020303" pitchFamily="18" charset="0"/>
              </a:rPr>
              <a:t> его (</a:t>
            </a:r>
            <a:r>
              <a:rPr lang="ru-RU" sz="2200" i="1" dirty="0">
                <a:latin typeface="Georgia" panose="02040502050405020303" pitchFamily="18" charset="0"/>
              </a:rPr>
              <a:t>больного</a:t>
            </a:r>
            <a:r>
              <a:rPr lang="ru-RU" sz="2200" dirty="0">
                <a:latin typeface="Georgia" panose="02040502050405020303" pitchFamily="18" charset="0"/>
              </a:rPr>
              <a:t>) образом </a:t>
            </a:r>
            <a:r>
              <a:rPr lang="ru-RU" sz="2200" dirty="0" err="1">
                <a:latin typeface="Georgia" panose="02040502050405020303" pitchFamily="18" charset="0"/>
              </a:rPr>
              <a:t>Пречистои</a:t>
            </a:r>
            <a:r>
              <a:rPr lang="ru-RU" sz="2200" dirty="0">
                <a:latin typeface="Georgia" panose="02040502050405020303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</a:rPr>
              <a:t>Богородици</a:t>
            </a:r>
            <a:r>
              <a:rPr lang="ru-RU" sz="2200" dirty="0">
                <a:latin typeface="Georgia" panose="02040502050405020303" pitchFamily="18" charset="0"/>
              </a:rPr>
              <a:t>, в кресте изображенном, </a:t>
            </a:r>
            <a:r>
              <a:rPr lang="ru-RU" sz="22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Купятицким</a:t>
            </a:r>
            <a:r>
              <a:rPr lang="ru-RU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паперовым</a:t>
            </a:r>
            <a:r>
              <a:rPr lang="ru-RU" sz="2200" dirty="0">
                <a:latin typeface="Georgia" panose="02040502050405020303" pitchFamily="18" charset="0"/>
              </a:rPr>
              <a:t>, </a:t>
            </a:r>
            <a:r>
              <a:rPr lang="ru-RU" sz="2200" b="1" dirty="0">
                <a:latin typeface="Georgia" panose="02040502050405020303" pitchFamily="18" charset="0"/>
              </a:rPr>
              <a:t>который того року перший раз з </a:t>
            </a:r>
            <a:r>
              <a:rPr lang="ru-RU" sz="2200" b="1" dirty="0" err="1">
                <a:latin typeface="Georgia" panose="02040502050405020303" pitchFamily="18" charset="0"/>
              </a:rPr>
              <a:t>друку</a:t>
            </a:r>
            <a:r>
              <a:rPr lang="ru-RU" sz="2200" b="1" dirty="0">
                <a:latin typeface="Georgia" panose="02040502050405020303" pitchFamily="18" charset="0"/>
              </a:rPr>
              <a:t> Киевского выдан</a:t>
            </a:r>
            <a:r>
              <a:rPr lang="ru-RU" sz="2200" dirty="0">
                <a:latin typeface="Georgia" panose="02040502050405020303" pitchFamily="18" charset="0"/>
              </a:rPr>
              <a:t>»</a:t>
            </a:r>
            <a:br>
              <a:rPr lang="ru-RU" sz="2200" dirty="0">
                <a:latin typeface="Georgia" panose="02040502050405020303" pitchFamily="18" charset="0"/>
              </a:rPr>
            </a:br>
            <a:r>
              <a:rPr lang="ru-RU" sz="2200" dirty="0">
                <a:latin typeface="Georgia" panose="02040502050405020303" pitchFamily="18" charset="0"/>
              </a:rPr>
              <a:t>[ </a:t>
            </a:r>
            <a:r>
              <a:rPr lang="ru-RU" sz="2200" i="1" dirty="0">
                <a:latin typeface="Georgia" panose="02040502050405020303" pitchFamily="18" charset="0"/>
              </a:rPr>
              <a:t>чудо в деревне Кривцова , </a:t>
            </a:r>
            <a:r>
              <a:rPr lang="ru-RU" sz="2200" i="1" dirty="0" err="1">
                <a:latin typeface="Georgia" panose="02040502050405020303" pitchFamily="18" charset="0"/>
              </a:rPr>
              <a:t>Стлб</a:t>
            </a:r>
            <a:r>
              <a:rPr lang="ru-RU" sz="2200" i="1" dirty="0">
                <a:latin typeface="Georgia" panose="02040502050405020303" pitchFamily="18" charset="0"/>
              </a:rPr>
              <a:t>. 60].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A8CDEC-7BA9-F9B0-909D-F83F3EDE2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88" y="365125"/>
            <a:ext cx="4285695" cy="49974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5A0484-269F-1CCA-3038-5D8278DAD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88" y="5362575"/>
            <a:ext cx="4285695" cy="304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9D21B4-D12A-02A8-5177-96C97B3AD5E3}"/>
              </a:ext>
            </a:extLst>
          </p:cNvPr>
          <p:cNvSpPr txBox="1"/>
          <p:nvPr/>
        </p:nvSpPr>
        <p:spPr>
          <a:xfrm>
            <a:off x="0" y="6082127"/>
            <a:ext cx="5253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Гравюра из книги </a:t>
            </a:r>
            <a:r>
              <a:rPr lang="ru-RU" sz="1400" dirty="0" err="1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Denisowicz</a:t>
            </a:r>
            <a:r>
              <a:rPr lang="ru-RU" sz="1400" dirty="0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ru-RU" sz="1400" dirty="0" err="1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Parergon</a:t>
            </a:r>
            <a:r>
              <a:rPr lang="ru-RU" sz="1400" dirty="0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cudów</a:t>
            </a:r>
            <a:r>
              <a:rPr lang="ru-RU" sz="1400" dirty="0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świętych</a:t>
            </a:r>
            <a:r>
              <a:rPr lang="ru-RU" sz="1400" dirty="0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obraza</a:t>
            </a:r>
            <a:r>
              <a:rPr lang="ru-RU" sz="1400" dirty="0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Przeczystey</a:t>
            </a:r>
            <a:r>
              <a:rPr lang="ru-RU" sz="1400" dirty="0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Bogarodzice</a:t>
            </a:r>
            <a:r>
              <a:rPr lang="ru-RU" sz="1400" dirty="0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 </a:t>
            </a:r>
            <a:r>
              <a:rPr lang="ru-RU" sz="1400" dirty="0" err="1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Monastyru</a:t>
            </a:r>
            <a:r>
              <a:rPr lang="ru-RU" sz="1400" dirty="0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Kupiatickim</a:t>
            </a:r>
            <a:r>
              <a:rPr lang="ru-RU" sz="1400" dirty="0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 </a:t>
            </a:r>
            <a:r>
              <a:rPr lang="ru-RU" sz="1400" b="1" dirty="0">
                <a:solidFill>
                  <a:srgbClr val="44444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1638. </a:t>
            </a:r>
            <a:endParaRPr lang="ru-RU" sz="1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215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41A83-FDBD-196A-FABF-CA57EB8C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Путешествие в Москву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92619-4B06-6D1B-8E30-88A015AD3A94}"/>
              </a:ext>
            </a:extLst>
          </p:cNvPr>
          <p:cNvSpPr txBox="1"/>
          <p:nvPr/>
        </p:nvSpPr>
        <p:spPr>
          <a:xfrm>
            <a:off x="6434355" y="1510018"/>
            <a:ext cx="53353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Ноябрь 1637 г. </a:t>
            </a:r>
            <a:r>
              <a:rPr lang="ru-RU" b="1" dirty="0" err="1">
                <a:latin typeface="Georgia" panose="02040502050405020303" pitchFamily="18" charset="0"/>
              </a:rPr>
              <a:t>иеромон</a:t>
            </a:r>
            <a:r>
              <a:rPr lang="ru-RU" dirty="0">
                <a:latin typeface="Georgia" panose="02040502050405020303" pitchFamily="18" charset="0"/>
              </a:rPr>
              <a:t>. Афанасий с послушником Онисимом </a:t>
            </a:r>
            <a:r>
              <a:rPr lang="ru-RU" dirty="0" err="1">
                <a:latin typeface="Georgia" panose="02040502050405020303" pitchFamily="18" charset="0"/>
              </a:rPr>
              <a:t>Волковицким</a:t>
            </a:r>
            <a:r>
              <a:rPr lang="ru-RU" dirty="0">
                <a:latin typeface="Georgia" panose="02040502050405020303" pitchFamily="18" charset="0"/>
              </a:rPr>
              <a:t> выехали из </a:t>
            </a:r>
            <a:r>
              <a:rPr lang="ru-RU" dirty="0" err="1">
                <a:latin typeface="Georgia" panose="02040502050405020303" pitchFamily="18" charset="0"/>
              </a:rPr>
              <a:t>Купятиц</a:t>
            </a:r>
            <a:r>
              <a:rPr lang="ru-RU" dirty="0">
                <a:latin typeface="Georgia" panose="02040502050405020303" pitchFamily="18" charset="0"/>
              </a:rPr>
              <a:t>. Явлен голос Богоматери и </a:t>
            </a:r>
            <a:r>
              <a:rPr lang="ru-RU" dirty="0" err="1">
                <a:latin typeface="Georgia" panose="02040502050405020303" pitchFamily="18" charset="0"/>
              </a:rPr>
              <a:t>Неемий</a:t>
            </a:r>
            <a:r>
              <a:rPr lang="ru-RU" dirty="0">
                <a:latin typeface="Georgia" panose="02040502050405020303" pitchFamily="18" charset="0"/>
              </a:rPr>
              <a:t> диакон в видении</a:t>
            </a:r>
          </a:p>
          <a:p>
            <a:endParaRPr lang="ru-RU" dirty="0">
              <a:latin typeface="Georgia" panose="02040502050405020303" pitchFamily="18" charset="0"/>
            </a:endParaRPr>
          </a:p>
          <a:p>
            <a:r>
              <a:rPr lang="ru-RU" dirty="0">
                <a:latin typeface="Georgia" panose="02040502050405020303" pitchFamily="18" charset="0"/>
              </a:rPr>
              <a:t>Неделя цветная 1638 г. </a:t>
            </a:r>
            <a:r>
              <a:rPr lang="ru-RU" dirty="0" err="1">
                <a:latin typeface="Georgia" panose="02040502050405020303" pitchFamily="18" charset="0"/>
              </a:rPr>
              <a:t>иеромон</a:t>
            </a:r>
            <a:r>
              <a:rPr lang="ru-RU" dirty="0">
                <a:latin typeface="Georgia" panose="02040502050405020303" pitchFamily="18" charset="0"/>
              </a:rPr>
              <a:t> Афанасий Филиппович вышел </a:t>
            </a:r>
            <a:r>
              <a:rPr lang="ru-RU" b="1" dirty="0">
                <a:latin typeface="Georgia" panose="02040502050405020303" pitchFamily="18" charset="0"/>
              </a:rPr>
              <a:t>из Москвы. </a:t>
            </a:r>
            <a:r>
              <a:rPr lang="ru-RU" dirty="0">
                <a:latin typeface="Georgia" panose="02040502050405020303" pitchFamily="18" charset="0"/>
              </a:rPr>
              <a:t>16 июня 1638 из Могилева на Минск до Вильно. </a:t>
            </a:r>
          </a:p>
          <a:p>
            <a:endParaRPr lang="ru-RU" dirty="0">
              <a:latin typeface="Georgia" panose="02040502050405020303" pitchFamily="18" charset="0"/>
            </a:endParaRPr>
          </a:p>
          <a:p>
            <a:r>
              <a:rPr lang="ru-RU" b="1" dirty="0">
                <a:latin typeface="Georgia" panose="02040502050405020303" pitchFamily="18" charset="0"/>
              </a:rPr>
              <a:t>16 июля 1638 г. </a:t>
            </a:r>
            <a:r>
              <a:rPr lang="ru-RU" dirty="0">
                <a:latin typeface="Georgia" panose="02040502050405020303" pitchFamily="18" charset="0"/>
              </a:rPr>
              <a:t>из Вильно прибыл в </a:t>
            </a:r>
            <a:r>
              <a:rPr lang="ru-RU" dirty="0" err="1">
                <a:latin typeface="Georgia" panose="02040502050405020303" pitchFamily="18" charset="0"/>
              </a:rPr>
              <a:t>Купятицкий</a:t>
            </a:r>
            <a:r>
              <a:rPr lang="ru-RU" dirty="0">
                <a:latin typeface="Georgia" panose="02040502050405020303" pitchFamily="18" charset="0"/>
              </a:rPr>
              <a:t> монастырь… с </a:t>
            </a:r>
            <a:r>
              <a:rPr lang="ru-RU" dirty="0" err="1">
                <a:latin typeface="Georgia" panose="02040502050405020303" pitchFamily="18" charset="0"/>
              </a:rPr>
              <a:t>ялмужной</a:t>
            </a:r>
            <a:r>
              <a:rPr lang="ru-RU" dirty="0">
                <a:latin typeface="Georgia" panose="02040502050405020303" pitchFamily="18" charset="0"/>
              </a:rPr>
              <a:t> на ремонт храма Введение во храм Пресвятой Богородицы</a:t>
            </a:r>
          </a:p>
          <a:p>
            <a:endParaRPr lang="ru-RU" dirty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563182-F7C9-67A9-D5B0-EED601CA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4" y="1426130"/>
            <a:ext cx="5922626" cy="4940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36608-4C1B-EA27-6A31-E6ED68CA76AC}"/>
              </a:ext>
            </a:extLst>
          </p:cNvPr>
          <p:cNvSpPr txBox="1"/>
          <p:nvPr/>
        </p:nvSpPr>
        <p:spPr>
          <a:xfrm>
            <a:off x="578841" y="6367088"/>
            <a:ext cx="488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План Москвы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Гесселя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Герца 1613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A9A2A-FA23-4097-2738-7642641D8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93721"/>
            <a:ext cx="10887075" cy="6583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Повеление царю Московскому от </a:t>
            </a:r>
            <a:r>
              <a:rPr lang="ru-RU" dirty="0" err="1">
                <a:latin typeface="Georgia" panose="02040502050405020303" pitchFamily="18" charset="0"/>
                <a:cs typeface="Times New Roman" panose="02020603050405020304" pitchFamily="18" charset="0"/>
              </a:rPr>
              <a:t>Купятицкой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 иконы Божией Матери</a:t>
            </a:r>
            <a:endParaRPr lang="ru-RU" dirty="0"/>
          </a:p>
        </p:txBody>
      </p:sp>
      <p:pic>
        <p:nvPicPr>
          <p:cNvPr id="6" name="Picture 2" descr="Гравюрный портрет 1636 г.">
            <a:extLst>
              <a:ext uri="{FF2B5EF4-FFF2-40B4-BE49-F238E27FC236}">
                <a16:creationId xmlns:a16="http://schemas.microsoft.com/office/drawing/2014/main" id="{D0657CE1-DD6B-2A27-F4A4-907561661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13464"/>
            <a:ext cx="3638550" cy="52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A1BE12-3181-448F-E27E-31F72AE64852}"/>
              </a:ext>
            </a:extLst>
          </p:cNvPr>
          <p:cNvSpPr txBox="1"/>
          <p:nvPr/>
        </p:nvSpPr>
        <p:spPr>
          <a:xfrm>
            <a:off x="75938" y="6292513"/>
            <a:ext cx="389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Гравюрный портрет царя Михаила Федоровича Романова 1636 г.</a:t>
            </a:r>
            <a:endParaRPr lang="ru-RU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E5AE9-A494-3097-1883-52BB88205BDB}"/>
              </a:ext>
            </a:extLst>
          </p:cNvPr>
          <p:cNvSpPr txBox="1"/>
          <p:nvPr/>
        </p:nvSpPr>
        <p:spPr>
          <a:xfrm>
            <a:off x="3971926" y="1466850"/>
            <a:ext cx="77152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«Истории &lt;…&gt; об образе Пресвятой Богородицы, в Кресте изображенном, на небе от негож самого виденном и Михаилу, царю Московскому, на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хорогви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военные 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помножене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православнои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веры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албо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кожному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неприятелеви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Креста Христова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данном (року 1638, месяца марта) [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Диариуш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стлб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50].</a:t>
            </a:r>
          </a:p>
          <a:p>
            <a:endParaRPr lang="ru-RU" sz="18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r>
              <a:rPr lang="ru-RU" dirty="0">
                <a:latin typeface="Georgia" panose="02040502050405020303" pitchFamily="18" charset="0"/>
                <a:ea typeface="Calibri" panose="020F0502020204030204" pitchFamily="34" charset="0"/>
              </a:rPr>
              <a:t>******</a:t>
            </a:r>
          </a:p>
          <a:p>
            <a:endParaRPr lang="ru-RU" sz="18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«о Афанасий, иди до Царя Михаила и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рци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ему: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звитяжай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неприатели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наши;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юж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час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пришол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мей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образ Пречистое в кресте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Купятицкий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на хоругвях военных 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для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милосердя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; а в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битви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той 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каждого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чловека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мянуючогося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православным, здорово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заховай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» [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Диариуш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стлб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59].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469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B0E40-2BA1-17D7-08FD-1B95FEA0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04"/>
            <a:ext cx="10515600" cy="12816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atin typeface="Georgia" panose="02040502050405020303" pitchFamily="18" charset="0"/>
              </a:rPr>
              <a:t>Иеромон</a:t>
            </a:r>
            <a:r>
              <a:rPr lang="ru-RU" b="1" dirty="0">
                <a:latin typeface="Georgia" panose="02040502050405020303" pitchFamily="18" charset="0"/>
              </a:rPr>
              <a:t>. Афанасий, игумен </a:t>
            </a:r>
            <a:r>
              <a:rPr lang="ru-RU" b="1" dirty="0" err="1">
                <a:latin typeface="Georgia" panose="02040502050405020303" pitchFamily="18" charset="0"/>
              </a:rPr>
              <a:t>Берестя</a:t>
            </a:r>
            <a:r>
              <a:rPr lang="ru-RU" b="1" dirty="0">
                <a:latin typeface="Georgia" panose="02040502050405020303" pitchFamily="18" charset="0"/>
              </a:rPr>
              <a:t> Литовского (1640-1648)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EF5D0-DFCC-37DD-A24D-4B2A63B56985}"/>
              </a:ext>
            </a:extLst>
          </p:cNvPr>
          <p:cNvSpPr txBox="1"/>
          <p:nvPr/>
        </p:nvSpPr>
        <p:spPr>
          <a:xfrm>
            <a:off x="3114677" y="1502688"/>
            <a:ext cx="9077323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1640 г. из </a:t>
            </a:r>
            <a:r>
              <a:rPr lang="ru-RU" dirty="0" err="1">
                <a:latin typeface="Georgia" panose="02040502050405020303" pitchFamily="18" charset="0"/>
              </a:rPr>
              <a:t>Купятяч</a:t>
            </a:r>
            <a:r>
              <a:rPr lang="ru-RU" dirty="0">
                <a:latin typeface="Georgia" panose="02040502050405020303" pitchFamily="18" charset="0"/>
              </a:rPr>
              <a:t> по воле Божией на игуменство до </a:t>
            </a:r>
            <a:r>
              <a:rPr lang="ru-RU" dirty="0" err="1">
                <a:latin typeface="Georgia" panose="02040502050405020303" pitchFamily="18" charset="0"/>
              </a:rPr>
              <a:t>Берестя</a:t>
            </a:r>
            <a:r>
              <a:rPr lang="ru-RU" dirty="0">
                <a:latin typeface="Georgia" panose="02040502050405020303" pitchFamily="18" charset="0"/>
              </a:rPr>
              <a:t> Литовского приехавши «(где то фундамент </a:t>
            </a:r>
            <a:r>
              <a:rPr lang="ru-RU" dirty="0" err="1">
                <a:latin typeface="Georgia" panose="02040502050405020303" pitchFamily="18" charset="0"/>
              </a:rPr>
              <a:t>унеи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проклятои</a:t>
            </a:r>
            <a:r>
              <a:rPr lang="ru-RU" dirty="0">
                <a:latin typeface="Georgia" panose="02040502050405020303" pitchFamily="18" charset="0"/>
              </a:rPr>
              <a:t> стался), права и </a:t>
            </a:r>
            <a:r>
              <a:rPr lang="ru-RU" dirty="0" err="1">
                <a:latin typeface="Georgia" panose="02040502050405020303" pitchFamily="18" charset="0"/>
              </a:rPr>
              <a:t>привилея</a:t>
            </a:r>
            <a:r>
              <a:rPr lang="ru-RU" dirty="0">
                <a:latin typeface="Georgia" panose="02040502050405020303" pitchFamily="18" charset="0"/>
              </a:rPr>
              <a:t>, на пергаменах </a:t>
            </a:r>
            <a:r>
              <a:rPr lang="ru-RU" dirty="0" err="1">
                <a:latin typeface="Georgia" panose="02040502050405020303" pitchFamily="18" charset="0"/>
              </a:rPr>
              <a:t>найденые</a:t>
            </a:r>
            <a:r>
              <a:rPr lang="ru-RU" dirty="0">
                <a:latin typeface="Georgia" panose="02040502050405020303" pitchFamily="18" charset="0"/>
              </a:rPr>
              <a:t>, з страшным </a:t>
            </a:r>
            <a:r>
              <a:rPr lang="ru-RU" dirty="0" err="1">
                <a:latin typeface="Georgia" panose="02040502050405020303" pitchFamily="18" charset="0"/>
              </a:rPr>
              <a:t>проклятством</a:t>
            </a:r>
            <a:r>
              <a:rPr lang="ru-RU" dirty="0">
                <a:latin typeface="Georgia" panose="02040502050405020303" pitchFamily="18" charset="0"/>
              </a:rPr>
              <a:t> на </a:t>
            </a:r>
            <a:r>
              <a:rPr lang="ru-RU" dirty="0" err="1">
                <a:latin typeface="Georgia" panose="02040502050405020303" pitchFamily="18" charset="0"/>
              </a:rPr>
              <a:t>униты</a:t>
            </a:r>
            <a:r>
              <a:rPr lang="ru-RU" dirty="0">
                <a:latin typeface="Georgia" panose="02040502050405020303" pitchFamily="18" charset="0"/>
              </a:rPr>
              <a:t>»</a:t>
            </a:r>
          </a:p>
          <a:p>
            <a:endParaRPr lang="ru-RU" sz="1200" dirty="0">
              <a:latin typeface="Georgia" panose="02040502050405020303" pitchFamily="18" charset="0"/>
            </a:endParaRPr>
          </a:p>
          <a:p>
            <a:r>
              <a:rPr lang="ru-RU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Розделене</a:t>
            </a:r>
            <a:r>
              <a:rPr lang="ru-RU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Руси а </a:t>
            </a:r>
            <a:r>
              <a:rPr lang="ru-RU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приняте</a:t>
            </a:r>
            <a:r>
              <a:rPr lang="ru-RU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унеи</a:t>
            </a:r>
            <a:r>
              <a:rPr lang="ru-RU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незвычайным</a:t>
            </a:r>
            <a:r>
              <a:rPr lang="ru-RU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способом з </a:t>
            </a:r>
            <a:r>
              <a:rPr lang="ru-RU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неналежным</a:t>
            </a:r>
            <a:r>
              <a:rPr lang="ru-RU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пастырем, есть </a:t>
            </a:r>
            <a:r>
              <a:rPr lang="ru-RU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барзо</a:t>
            </a:r>
            <a:r>
              <a:rPr lang="ru-RU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проклятое»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стлб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87-88].</a:t>
            </a:r>
            <a:endParaRPr lang="ru-RU" sz="1800" dirty="0">
              <a:solidFill>
                <a:srgbClr val="FF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000" dirty="0">
              <a:latin typeface="Georgia" panose="02040502050405020303" pitchFamily="18" charset="0"/>
            </a:endParaRPr>
          </a:p>
          <a:p>
            <a:r>
              <a:rPr lang="ru-RU" dirty="0">
                <a:latin typeface="Georgia" panose="02040502050405020303" pitchFamily="18" charset="0"/>
              </a:rPr>
              <a:t>- Зарегистрировал их в </a:t>
            </a:r>
            <a:r>
              <a:rPr lang="ru-RU" dirty="0" err="1">
                <a:latin typeface="Georgia" panose="02040502050405020303" pitchFamily="18" charset="0"/>
              </a:rPr>
              <a:t>гродском</a:t>
            </a:r>
            <a:r>
              <a:rPr lang="ru-RU" dirty="0">
                <a:latin typeface="Georgia" panose="02040502050405020303" pitchFamily="18" charset="0"/>
              </a:rPr>
              <a:t> (замковом) суде и огласил в различных местах</a:t>
            </a:r>
          </a:p>
          <a:p>
            <a:r>
              <a:rPr lang="ru-RU" dirty="0">
                <a:latin typeface="Georgia" panose="02040502050405020303" pitchFamily="18" charset="0"/>
              </a:rPr>
              <a:t>- Сделал выписки 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из королевских Варшавских метрик 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екстрактами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справы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повыймовавши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ново»</a:t>
            </a:r>
            <a:r>
              <a:rPr lang="ru-RU" dirty="0">
                <a:latin typeface="Georgia" panose="02040502050405020303" pitchFamily="18" charset="0"/>
                <a:ea typeface="Calibri" panose="020F0502020204030204" pitchFamily="34" charset="0"/>
              </a:rPr>
              <a:t> [</a:t>
            </a:r>
            <a:r>
              <a:rPr lang="ru-RU" dirty="0" err="1">
                <a:latin typeface="Georgia" panose="02040502050405020303" pitchFamily="18" charset="0"/>
                <a:ea typeface="Calibri" panose="020F0502020204030204" pitchFamily="34" charset="0"/>
              </a:rPr>
              <a:t>стлб</a:t>
            </a:r>
            <a:r>
              <a:rPr lang="ru-RU" dirty="0">
                <a:latin typeface="Georgia" panose="02040502050405020303" pitchFamily="18" charset="0"/>
                <a:ea typeface="Calibri" panose="020F0502020204030204" pitchFamily="34" charset="0"/>
              </a:rPr>
              <a:t>. 87]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ru-RU" sz="1800" u="sng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- в 1641 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г. игумен Афанасий предстал перед королем польским Владиславом и Сеймом со всеми документами.</a:t>
            </a:r>
          </a:p>
          <a:p>
            <a:r>
              <a:rPr lang="ru-RU" dirty="0">
                <a:latin typeface="Georgia" panose="02040502050405020303" pitchFamily="18" charset="0"/>
                <a:ea typeface="Calibri" panose="020F0502020204030204" pitchFamily="34" charset="0"/>
              </a:rPr>
              <a:t>- Добился от короля «</a:t>
            </a:r>
            <a:r>
              <a:rPr lang="ru-RU" sz="1800" b="1" i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привилея</a:t>
            </a:r>
            <a:r>
              <a:rPr lang="ru-RU" sz="1800" b="1" i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ru-RU" sz="1800" b="1" i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потверженьем</a:t>
            </a:r>
            <a:r>
              <a:rPr lang="ru-RU" sz="1800" b="1" i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оных </a:t>
            </a:r>
            <a:r>
              <a:rPr lang="ru-RU" sz="1800" b="1" i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церковь православную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Берестейскую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[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стлб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87-88]. 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«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Тогож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часу (1641) на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сейми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в Варшаве, волею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Бозскою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и молитвами Пречистое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Богородици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b="1" i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привилей</a:t>
            </a:r>
            <a:r>
              <a:rPr lang="ru-RU" sz="1800" b="1" i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новый на братство </a:t>
            </a:r>
            <a:r>
              <a:rPr lang="ru-RU" sz="1800" b="1" i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Берестейское</a:t>
            </a:r>
            <a:r>
              <a:rPr lang="ru-RU" sz="1800" b="1" i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при церкви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юж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Рождества Пречистое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Богородици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» приобрел [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стлб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72]. С </a:t>
            </a:r>
            <a:r>
              <a:rPr lang="ru-RU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подписом</a:t>
            </a:r>
            <a:r>
              <a:rPr lang="ru-RU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руки </a:t>
            </a:r>
            <a:r>
              <a:rPr lang="ru-RU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Владыслава</a:t>
            </a:r>
            <a:r>
              <a:rPr lang="ru-RU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Четвертого.</a:t>
            </a:r>
            <a:endParaRPr lang="ru-RU" sz="18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algn="ctr"/>
            <a:endParaRPr lang="ru-RU" sz="1800" b="1" dirty="0">
              <a:solidFill>
                <a:srgbClr val="0070C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печать на документах ни князь-канцлер ВКЛ, </a:t>
            </a:r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 ксендз-</a:t>
            </a:r>
            <a:r>
              <a:rPr lang="ru-RU" b="1" dirty="0" err="1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подканцлерий</a:t>
            </a:r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поставить не захотели</a:t>
            </a:r>
            <a:endParaRPr lang="ru-RU" sz="1800" b="1" dirty="0">
              <a:solidFill>
                <a:srgbClr val="0070C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73FFBF-E2C6-1BC3-9FF2-E7FBF91B2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92" y="1690688"/>
            <a:ext cx="2982784" cy="43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98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631D2-4D31-D211-EE4D-81035A14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«Образ Пресвятой Богородицы, в Кресте изображенном» как </a:t>
            </a:r>
            <a:r>
              <a:rPr lang="ru-RU" dirty="0" err="1">
                <a:latin typeface="Georgia" panose="02040502050405020303" pitchFamily="18" charset="0"/>
                <a:cs typeface="Times New Roman" panose="02020603050405020304" pitchFamily="18" charset="0"/>
              </a:rPr>
              <a:t>суплика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 польскому королю 1643 г.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DFE2F1-9839-4BB4-3A66-9BB57F0F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90" y="1560076"/>
            <a:ext cx="2985835" cy="4208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8A7E33-9D00-AC3F-C4F9-D5A2B88079FB}"/>
              </a:ext>
            </a:extLst>
          </p:cNvPr>
          <p:cNvSpPr txBox="1"/>
          <p:nvPr/>
        </p:nvSpPr>
        <p:spPr>
          <a:xfrm>
            <a:off x="224090" y="5905500"/>
            <a:ext cx="2985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Владислав</a:t>
            </a:r>
            <a:r>
              <a:rPr lang="ru-RU" u="sng" dirty="0">
                <a:latin typeface="Georgia" panose="02040502050405020303" pitchFamily="18" charset="0"/>
              </a:rPr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IV, </a:t>
            </a:r>
            <a:r>
              <a:rPr lang="ru-RU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Король Польский </a:t>
            </a:r>
            <a:r>
              <a:rPr lang="ru-RU" b="0" i="0" dirty="0">
                <a:solidFill>
                  <a:srgbClr val="202122"/>
                </a:solidFill>
                <a:effectLst/>
                <a:latin typeface="Georgia" panose="02040502050405020303" pitchFamily="18" charset="0"/>
              </a:rPr>
              <a:t>около 1639 г.</a:t>
            </a:r>
            <a:endParaRPr lang="ru-RU" u="sng" dirty="0"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BFBFB1-D6CE-C138-0682-80B2079A9F26}"/>
              </a:ext>
            </a:extLst>
          </p:cNvPr>
          <p:cNvSpPr txBox="1"/>
          <p:nvPr/>
        </p:nvSpPr>
        <p:spPr>
          <a:xfrm>
            <a:off x="3476625" y="1929024"/>
            <a:ext cx="8048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Суплика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– это вид документа, прошение, которая как правило касалась таких дел, которые только от воли короля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зависили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которые касались интересов короля. Ее мог подать каждый, несмотря на свое происхождение. Взывание к милости короля. </a:t>
            </a:r>
          </a:p>
          <a:p>
            <a:pPr algn="ctr"/>
            <a:endParaRPr lang="ru-RU" sz="1000" b="1" i="1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800" b="1" i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ОТ ИМЕНИ ВОСТОЧНОЙ ЦЕРКВИ</a:t>
            </a:r>
            <a:endParaRPr lang="ru-RU" b="1" i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96757-89A5-DA85-4AB6-FCEC2F6DC289}"/>
              </a:ext>
            </a:extLst>
          </p:cNvPr>
          <p:cNvSpPr txBox="1"/>
          <p:nvPr/>
        </p:nvSpPr>
        <p:spPr>
          <a:xfrm>
            <a:off x="3476625" y="3550163"/>
            <a:ext cx="8367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u="sng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 1643 г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он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супликовал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в «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публице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в сенате» и королю «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през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образ Пречистое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Богородици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в кресте изображенный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Купятицкий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з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гисториею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виденя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того образу 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на небе в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граници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Московской» [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Диариуш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стлб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74], а также с надписью «на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перестрогу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гнева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Божого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и страшного суда Его» [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Диариуш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стлб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92].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1538AD-5AC8-C735-5075-DD42F135B763}"/>
              </a:ext>
            </a:extLst>
          </p:cNvPr>
          <p:cNvSpPr txBox="1"/>
          <p:nvPr/>
        </p:nvSpPr>
        <p:spPr>
          <a:xfrm>
            <a:off x="3495675" y="5448300"/>
            <a:ext cx="8348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 1643 г. вместо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суплики</a:t>
            </a: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подал семь Образов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Купятицкой</a:t>
            </a: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Божией Матери 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(</a:t>
            </a:r>
            <a:r>
              <a:rPr lang="ru-RU" sz="1800" i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на плотни </a:t>
            </a:r>
            <a:r>
              <a:rPr lang="ru-RU" sz="1800" i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малеваных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)</a:t>
            </a: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с «Историей Московской» и предостережением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288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E57A8-83BC-E347-2535-01314C78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Предостережение королю польскому </a:t>
            </a: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1643 г.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1BFE75-3466-DF7E-0901-9081EECAD245}"/>
              </a:ext>
            </a:extLst>
          </p:cNvPr>
          <p:cNvSpPr txBox="1"/>
          <p:nvPr/>
        </p:nvSpPr>
        <p:spPr>
          <a:xfrm>
            <a:off x="533399" y="1369338"/>
            <a:ext cx="113442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«Для того,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наяснейший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кролю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Полский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пан мой милостивый, тот чуд Божий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маестатови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вашому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прекладается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абы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унея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проклятая была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згублена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на веки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: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абовем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ест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барзо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барзо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проклята правом то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слушным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доводне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ся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покажет. О,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бида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бида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тым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котории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суть прокляты от отца духовного,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власне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собе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належного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Хотей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же, ваша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кролевская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милость,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ласкаве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въ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то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вейзрити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b="1" i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для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врожоное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вашое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b="1" i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доброти</a:t>
            </a:r>
            <a:r>
              <a:rPr lang="ru-RU" sz="1800" b="1" i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и присяги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вашое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кролевское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милости, 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абы вера правдивая Грецкая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грунтовне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была успокоена, а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унея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проклятая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вынищена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и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внивечь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обернена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; </a:t>
            </a:r>
            <a:r>
              <a:rPr lang="ru-RU" sz="1800" u="sng" dirty="0" err="1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</a:t>
            </a:r>
            <a:r>
              <a:rPr lang="ru-RU" sz="1800" u="sng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если </a:t>
            </a:r>
            <a:r>
              <a:rPr lang="ru-RU" sz="1800" u="sng" dirty="0" err="1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унею</a:t>
            </a:r>
            <a:r>
              <a:rPr lang="ru-RU" sz="1800" u="sng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проклятую </a:t>
            </a:r>
            <a:r>
              <a:rPr lang="ru-RU" sz="1800" u="sng" dirty="0" err="1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выкорените</a:t>
            </a:r>
            <a:r>
              <a:rPr lang="ru-RU" sz="1800" u="sng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а </a:t>
            </a:r>
            <a:r>
              <a:rPr lang="ru-RU" sz="1800" u="sng" dirty="0" err="1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всходнюю</a:t>
            </a:r>
            <a:r>
              <a:rPr lang="ru-RU" sz="1800" u="sng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правдивую церковь успокоите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то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щастливые</a:t>
            </a:r>
            <a:r>
              <a:rPr lang="ru-RU" sz="18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лета ваши поживете.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А если не успокоите веры правдивое Грецкое и не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знесете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унеи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проклятои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то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дознаете</a:t>
            </a:r>
            <a:r>
              <a:rPr lang="ru-RU" sz="18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запевне</a:t>
            </a:r>
            <a:r>
              <a:rPr lang="ru-RU" sz="18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гневу </a:t>
            </a:r>
            <a:r>
              <a:rPr lang="ru-RU" sz="1800" dirty="0" err="1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Божого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</a:t>
            </a:r>
          </a:p>
          <a:p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Юж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вем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ваги несправедливости до самого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центрум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припали;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вже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злость людская и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пыха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аж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назбыт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се вынесла; силы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зась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в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людех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правоверных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зъутлели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и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барзо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знемощнели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В таковых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теды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часех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помочь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Бозская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наступует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як видите; той </a:t>
            </a:r>
            <a:r>
              <a:rPr lang="ru-RU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образ, в кресте изображенный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Пречистое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Богородици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трубою </a:t>
            </a:r>
            <a:r>
              <a:rPr lang="ru-RU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естъ</a:t>
            </a:r>
            <a:r>
              <a:rPr lang="ru-RU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и знаком, </a:t>
            </a:r>
            <a:r>
              <a:rPr lang="ru-RU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упережаючим</a:t>
            </a:r>
            <a:r>
              <a:rPr lang="ru-RU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страшный суд Божий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который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правдиве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прийти мает,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ведлуг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евангелии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святои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: благословенных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вылучивши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пошлет до царства небесного, а проклятых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втрутит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(ах, беда ж!) до пекла на вечные муки. Ведаю, же некоторый будет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сопротивляючийся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таковой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пересторозе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и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невернейший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над Фараона закаменелого…</a:t>
            </a:r>
          </a:p>
          <a:p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 воли то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человечей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естъ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Обирай же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собе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што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хочь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поки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час маешь: от,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ти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части обе з веры, вера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тобе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» [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Диариуш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стлб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 74-75].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07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80B85-CD51-7845-14F7-1B9E7E7F3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72082-17CB-683B-E973-78B8A998E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latin typeface="Georgia" panose="02040502050405020303" pitchFamily="18" charset="0"/>
                <a:cs typeface="Times New Roman" panose="02020603050405020304" pitchFamily="18" charset="0"/>
              </a:rPr>
              <a:t>Купятицкая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 икона Божией Матери - древнейшая нерукотворная </a:t>
            </a:r>
            <a:r>
              <a:rPr lang="ru-RU" sz="2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святыня нашей земли</a:t>
            </a:r>
            <a:r>
              <a:rPr lang="ru-RU" dirty="0"/>
              <a:t> </a:t>
            </a:r>
          </a:p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2. «Малая размерами, но великая чудесами» - «История &lt;…&gt; об образе Пресвятой Богородицы, в Кресте изображенном…» в </a:t>
            </a:r>
            <a:r>
              <a:rPr lang="ru-RU" dirty="0" err="1">
                <a:latin typeface="Georgia" panose="02040502050405020303" pitchFamily="18" charset="0"/>
                <a:cs typeface="Times New Roman" panose="02020603050405020304" pitchFamily="18" charset="0"/>
              </a:rPr>
              <a:t>Диариуше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  <a:cs typeface="Times New Roman" panose="02020603050405020304" pitchFamily="18" charset="0"/>
              </a:rPr>
              <a:t>преподобномученика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 Афанасия Брестского (Филипповича)</a:t>
            </a:r>
            <a:endParaRPr lang="ru-RU" i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- «Иду и Я с тобою». «Повеление царю Московскому».</a:t>
            </a:r>
          </a:p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- «образ Пресвятой Богородицы, в Кресте изображенном» как </a:t>
            </a:r>
            <a:r>
              <a:rPr lang="ru-RU" dirty="0" err="1">
                <a:latin typeface="Georgia" panose="02040502050405020303" pitchFamily="18" charset="0"/>
                <a:cs typeface="Times New Roman" panose="02020603050405020304" pitchFamily="18" charset="0"/>
              </a:rPr>
              <a:t>суплика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 польскому королю</a:t>
            </a:r>
          </a:p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3. Значение иконы в жизни </a:t>
            </a:r>
            <a:r>
              <a:rPr lang="ru-RU" dirty="0" err="1">
                <a:latin typeface="Georgia" panose="02040502050405020303" pitchFamily="18" charset="0"/>
                <a:cs typeface="Times New Roman" panose="02020603050405020304" pitchFamily="18" charset="0"/>
              </a:rPr>
              <a:t>прпмч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. Афанасия</a:t>
            </a:r>
          </a:p>
          <a:p>
            <a:endParaRPr lang="ru-RU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53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B2E80-8D11-F570-09A7-098B90FE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93700"/>
            <a:ext cx="11287124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«Новины правоверным </a:t>
            </a:r>
            <a:r>
              <a:rPr lang="ru-RU" sz="2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пожаданые</a:t>
            </a:r>
            <a:r>
              <a:rPr lang="ru-RU" sz="28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 успокоении веры и церкви </a:t>
            </a:r>
            <a:r>
              <a:rPr lang="ru-RU" sz="2800" b="1" dirty="0">
                <a:latin typeface="Georgia" panose="02040502050405020303" pitchFamily="18" charset="0"/>
                <a:cs typeface="Times New Roman" panose="02020603050405020304" pitchFamily="18" charset="0"/>
              </a:rPr>
              <a:t>православной восточной» – </a:t>
            </a:r>
            <a:r>
              <a:rPr lang="ru-RU" sz="2800" b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суплика</a:t>
            </a:r>
            <a:r>
              <a:rPr lang="ru-RU" sz="2800" b="1" dirty="0">
                <a:latin typeface="Georgia" panose="02040502050405020303" pitchFamily="18" charset="0"/>
                <a:cs typeface="Times New Roman" panose="02020603050405020304" pitchFamily="18" charset="0"/>
              </a:rPr>
              <a:t> по приказу Божиему к королю и к сенату  16 марта 1645 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139D9-9EDC-D393-9A7D-AA19BC25BAA3}"/>
              </a:ext>
            </a:extLst>
          </p:cNvPr>
          <p:cNvSpPr txBox="1"/>
          <p:nvPr/>
        </p:nvSpPr>
        <p:spPr>
          <a:xfrm>
            <a:off x="3343276" y="2136338"/>
            <a:ext cx="86296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1644 г. во время молитвы в келии перед Образом (</a:t>
            </a:r>
            <a:r>
              <a:rPr lang="ru-RU" i="1" dirty="0">
                <a:latin typeface="Georgia" panose="02040502050405020303" pitchFamily="18" charset="0"/>
              </a:rPr>
              <a:t>заказанном, </a:t>
            </a:r>
            <a:r>
              <a:rPr lang="ru-RU" i="1" dirty="0" err="1">
                <a:latin typeface="Georgia" panose="02040502050405020303" pitchFamily="18" charset="0"/>
              </a:rPr>
              <a:t>вымаляваным</a:t>
            </a:r>
            <a:r>
              <a:rPr lang="ru-RU" i="1" dirty="0">
                <a:latin typeface="Georgia" panose="02040502050405020303" pitchFamily="18" charset="0"/>
              </a:rPr>
              <a:t> в </a:t>
            </a:r>
            <a:r>
              <a:rPr lang="ru-RU" i="1" dirty="0" err="1">
                <a:latin typeface="Georgia" panose="02040502050405020303" pitchFamily="18" charset="0"/>
              </a:rPr>
              <a:t>бернадинском</a:t>
            </a:r>
            <a:r>
              <a:rPr lang="ru-RU" i="1" dirty="0">
                <a:latin typeface="Georgia" panose="02040502050405020303" pitchFamily="18" charset="0"/>
              </a:rPr>
              <a:t> монастыре</a:t>
            </a:r>
            <a:r>
              <a:rPr lang="ru-RU" dirty="0">
                <a:latin typeface="Georgia" panose="02040502050405020303" pitchFamily="18" charset="0"/>
              </a:rPr>
              <a:t>) услышал</a:t>
            </a:r>
            <a:r>
              <a:rPr lang="ru-RU" dirty="0"/>
              <a:t> 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од Образа голос: «о, Афанасий,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супликуй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еще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през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образ мой в кресте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Купятицкий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на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сейми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пришлом до кроля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Полского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и до Речи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Посполитое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о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вынищене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грунтовное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унеи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проклятои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. 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Добре будет, если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услухают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и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вынищат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еи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: поживут еще в приданых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летахъ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щасливе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&lt;…&gt;». </a:t>
            </a:r>
          </a:p>
          <a:p>
            <a:endParaRPr lang="ru-RU" dirty="0"/>
          </a:p>
          <a:p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 Афанасий был арестован по делу о самозванце 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Димитрие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«Там же я, из «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везеня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указавши невинность мою взглядом царевича Московского», объясняю о себе «</a:t>
            </a:r>
            <a:r>
              <a:rPr lang="ru-RU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нендзном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что я слуга Божий и в каком деле по воле Божией написал «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Новины правоверным…», </a:t>
            </a:r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подал королю и сейму</a:t>
            </a:r>
            <a:r>
              <a:rPr lang="ru-RU" sz="1800" dirty="0">
                <a:latin typeface="Georgia" panose="02040502050405020303" pitchFamily="18" charset="0"/>
                <a:cs typeface="Times New Roman" panose="02020603050405020304" pitchFamily="18" charset="0"/>
              </a:rPr>
              <a:t> 16 марта 1645 г. </a:t>
            </a:r>
            <a:r>
              <a:rPr lang="ru-RU" sz="1800" i="1" dirty="0">
                <a:latin typeface="Georgia" panose="02040502050405020303" pitchFamily="18" charset="0"/>
                <a:cs typeface="Times New Roman" panose="02020603050405020304" pitchFamily="18" charset="0"/>
              </a:rPr>
              <a:t>через Осинского, Огинского и других сенаторов </a:t>
            </a:r>
            <a:r>
              <a:rPr lang="ru-RU" sz="10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стлб</a:t>
            </a:r>
            <a:r>
              <a:rPr lang="ru-RU" sz="1000" dirty="0">
                <a:latin typeface="Georgia" panose="02040502050405020303" pitchFamily="18" charset="0"/>
                <a:cs typeface="Times New Roman" panose="02020603050405020304" pitchFamily="18" charset="0"/>
              </a:rPr>
              <a:t>. 112-113.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808E22-F66F-D877-63CB-4DBC725E485A}"/>
              </a:ext>
            </a:extLst>
          </p:cNvPr>
          <p:cNvSpPr txBox="1"/>
          <p:nvPr/>
        </p:nvSpPr>
        <p:spPr>
          <a:xfrm>
            <a:off x="1847850" y="6369965"/>
            <a:ext cx="9105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Georgia" panose="02040502050405020303" pitchFamily="18" charset="0"/>
              </a:rPr>
              <a:t>Св. Афанасий не знал дошла ли эта </a:t>
            </a:r>
            <a:r>
              <a:rPr lang="ru-RU" i="1" dirty="0" err="1">
                <a:latin typeface="Georgia" panose="02040502050405020303" pitchFamily="18" charset="0"/>
              </a:rPr>
              <a:t>суплика</a:t>
            </a:r>
            <a:r>
              <a:rPr lang="ru-RU" i="1" dirty="0">
                <a:latin typeface="Georgia" panose="02040502050405020303" pitchFamily="18" charset="0"/>
              </a:rPr>
              <a:t> до короля или нет</a:t>
            </a:r>
            <a:r>
              <a:rPr lang="ru-RU" sz="1800" dirty="0">
                <a:latin typeface="Georgia" panose="02040502050405020303" pitchFamily="18" charset="0"/>
                <a:cs typeface="Times New Roman" panose="02020603050405020304" pitchFamily="18" charset="0"/>
              </a:rPr>
              <a:t> стлб.113</a:t>
            </a:r>
            <a:endParaRPr lang="ru-RU" i="1" dirty="0">
              <a:latin typeface="Georgia" panose="020405020504050203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45A444-CF57-0B7E-3CEC-2DFBD9F7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4" y="1987130"/>
            <a:ext cx="2744659" cy="39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83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85344-102D-A657-7DDA-92356CCEA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>
                <a:latin typeface="Georgia" panose="02040502050405020303" pitchFamily="18" charset="0"/>
              </a:rPr>
              <a:t>Суплика</a:t>
            </a:r>
            <a:r>
              <a:rPr lang="ru-RU" dirty="0">
                <a:latin typeface="Georgia" panose="02040502050405020303" pitchFamily="18" charset="0"/>
              </a:rPr>
              <a:t> третья 1645 г.</a:t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sz="2700" dirty="0">
                <a:latin typeface="Georgia" panose="02040502050405020303" pitchFamily="18" charset="0"/>
              </a:rPr>
              <a:t>(эта </a:t>
            </a:r>
            <a:r>
              <a:rPr lang="ru-RU" sz="2700" dirty="0" err="1">
                <a:latin typeface="Georgia" panose="02040502050405020303" pitchFamily="18" charset="0"/>
              </a:rPr>
              <a:t>суплика</a:t>
            </a:r>
            <a:r>
              <a:rPr lang="ru-RU" sz="2700" dirty="0">
                <a:latin typeface="Georgia" panose="02040502050405020303" pitchFamily="18" charset="0"/>
              </a:rPr>
              <a:t> в руки королевские отдана [</a:t>
            </a:r>
            <a:r>
              <a:rPr lang="ru-RU" sz="2700" dirty="0" err="1">
                <a:latin typeface="Georgia" panose="02040502050405020303" pitchFamily="18" charset="0"/>
              </a:rPr>
              <a:t>стлб</a:t>
            </a:r>
            <a:r>
              <a:rPr lang="ru-RU" sz="2700" dirty="0">
                <a:latin typeface="Georgia" panose="02040502050405020303" pitchFamily="18" charset="0"/>
              </a:rPr>
              <a:t>. 120]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794157-00F9-03A6-B006-7F150AE4DF22}"/>
              </a:ext>
            </a:extLst>
          </p:cNvPr>
          <p:cNvSpPr txBox="1"/>
          <p:nvPr/>
        </p:nvSpPr>
        <p:spPr>
          <a:xfrm>
            <a:off x="457200" y="1824038"/>
            <a:ext cx="113919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я,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нендзный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Афанасій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слуга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Іисуса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Христа, Господа моего и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Пречистои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Богородици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Патронки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нашеи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не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разъ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не два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волалемъ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волаю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и верещу: «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наяснѣйшій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кроль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Полскій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пане мой милостивый, сыне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Жигмонта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Третего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Владыславе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Четвертый,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змилуйся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надъ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утрапеною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церковью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Всходнею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правдиве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кафолицкою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Грецкою,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въ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панствѣ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тутъ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вашомъ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христіанскомъ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найдуючуюся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!»</a:t>
            </a:r>
          </a:p>
          <a:p>
            <a:endParaRPr lang="ru-RU" dirty="0">
              <a:latin typeface="Georgia" panose="02040502050405020303" pitchFamily="18" charset="0"/>
            </a:endParaRPr>
          </a:p>
          <a:p>
            <a:r>
              <a:rPr lang="ru-RU" dirty="0" err="1">
                <a:latin typeface="Georgia" panose="02040502050405020303" pitchFamily="18" charset="0"/>
              </a:rPr>
              <a:t>гдыжъ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запевне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гнѣвъ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великiй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Бозскій</a:t>
            </a:r>
            <a:r>
              <a:rPr lang="ru-RU" b="1" dirty="0">
                <a:latin typeface="Georgia" panose="02040502050405020303" pitchFamily="18" charset="0"/>
              </a:rPr>
              <a:t> по </a:t>
            </a:r>
            <a:r>
              <a:rPr lang="ru-RU" b="1" dirty="0" err="1">
                <a:latin typeface="Georgia" panose="02040502050405020303" pitchFamily="18" charset="0"/>
              </a:rPr>
              <a:t>цесаріи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тутъ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надъ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тымъ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панствомъ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пышнымъ</a:t>
            </a:r>
            <a:r>
              <a:rPr lang="ru-RU" b="1" dirty="0">
                <a:latin typeface="Georgia" panose="02040502050405020303" pitchFamily="18" charset="0"/>
              </a:rPr>
              <a:t> короны </a:t>
            </a:r>
            <a:r>
              <a:rPr lang="ru-RU" b="1" dirty="0" err="1">
                <a:latin typeface="Georgia" panose="02040502050405020303" pitchFamily="18" charset="0"/>
              </a:rPr>
              <a:t>Полскои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срого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виситъ</a:t>
            </a:r>
            <a:r>
              <a:rPr lang="ru-RU" dirty="0">
                <a:latin typeface="Georgia" panose="02040502050405020303" pitchFamily="18" charset="0"/>
              </a:rPr>
              <a:t>. А за тое самое </a:t>
            </a:r>
            <a:r>
              <a:rPr lang="ru-RU" dirty="0" err="1">
                <a:latin typeface="Georgia" panose="02040502050405020303" pitchFamily="18" charset="0"/>
              </a:rPr>
              <a:t>найбарзѣй</a:t>
            </a:r>
            <a:r>
              <a:rPr lang="ru-RU" dirty="0">
                <a:latin typeface="Georgia" panose="02040502050405020303" pitchFamily="18" charset="0"/>
              </a:rPr>
              <a:t>, же </a:t>
            </a:r>
            <a:r>
              <a:rPr lang="ru-RU" dirty="0" err="1">
                <a:latin typeface="Georgia" panose="02040502050405020303" pitchFamily="18" charset="0"/>
              </a:rPr>
              <a:t>церковъ</a:t>
            </a:r>
            <a:r>
              <a:rPr lang="ru-RU" dirty="0">
                <a:latin typeface="Georgia" panose="02040502050405020303" pitchFamily="18" charset="0"/>
              </a:rPr>
              <a:t> правдивая Восточная, </a:t>
            </a:r>
            <a:r>
              <a:rPr lang="ru-RU" dirty="0" err="1">
                <a:latin typeface="Georgia" panose="02040502050405020303" pitchFamily="18" charset="0"/>
              </a:rPr>
              <a:t>тутъ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въ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панствѣ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христіанскомъ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найдуючаяся</a:t>
            </a:r>
            <a:r>
              <a:rPr lang="ru-RU" dirty="0">
                <a:latin typeface="Georgia" panose="02040502050405020303" pitchFamily="18" charset="0"/>
              </a:rPr>
              <a:t>, кривды </a:t>
            </a:r>
            <a:r>
              <a:rPr lang="ru-RU" dirty="0" err="1">
                <a:latin typeface="Georgia" panose="02040502050405020303" pitchFamily="18" charset="0"/>
              </a:rPr>
              <a:t>вже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незносніи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терпитъ</a:t>
            </a:r>
            <a:r>
              <a:rPr lang="ru-RU" dirty="0">
                <a:latin typeface="Georgia" panose="02040502050405020303" pitchFamily="18" charset="0"/>
              </a:rPr>
              <a:t>. </a:t>
            </a:r>
          </a:p>
          <a:p>
            <a:endParaRPr lang="ru-RU" dirty="0">
              <a:latin typeface="Georgia" panose="02040502050405020303" pitchFamily="18" charset="0"/>
            </a:endParaRPr>
          </a:p>
          <a:p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Тылко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если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пожаданое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успокоене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церкве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Всходнеи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правдиве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кафолицкои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то есть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сенодалнои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Грецкои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…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въ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скутку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зостане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то еще на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придане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лѣтъ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щасливыхъ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гнѣвъ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справедливый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Бозскiй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зготованый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задержится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и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благословенство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Его 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святое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обфите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выльется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такъ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на вашу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кролевскую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милость, пана и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добродѣя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мнѣ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милостивого,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якъ</a:t>
            </a:r>
            <a:r>
              <a:rPr lang="ru-RU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и на все панство тое </a:t>
            </a:r>
            <a:r>
              <a:rPr lang="ru-RU" sz="1800" b="1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христіанское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Стлб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. 114</a:t>
            </a:r>
          </a:p>
          <a:p>
            <a:endParaRPr lang="ru-RU" sz="1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А если,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уховай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Боже,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упоръ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якій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и окаменелость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фараонская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противъ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такъ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значной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воли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Бозской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мѣла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бы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ся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нещасливе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оказать,- о,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бида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жъ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!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нещасте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тому! </a:t>
            </a:r>
            <a:r>
              <a:rPr lang="ru-RU" sz="18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Стлб</a:t>
            </a:r>
            <a:r>
              <a:rPr lang="ru-R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. 115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05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3ACF7-7E75-0E5A-6C90-E341874F4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0" y="2365375"/>
            <a:ext cx="64389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Значение иконы в жизни </a:t>
            </a:r>
            <a:r>
              <a:rPr lang="ru-RU" dirty="0" err="1">
                <a:latin typeface="Georgia" panose="02040502050405020303" pitchFamily="18" charset="0"/>
                <a:cs typeface="Times New Roman" panose="02020603050405020304" pitchFamily="18" charset="0"/>
              </a:rPr>
              <a:t>прпмч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. Афанасия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2AC941-73F0-DBA7-03ED-31FDD9945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810565"/>
            <a:ext cx="3697325" cy="504730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9113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34D22-9DD3-6F01-A99E-FD382901A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1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latin typeface="Georgia" panose="02040502050405020303" pitchFamily="18" charset="0"/>
                <a:ea typeface="+mn-ea"/>
                <a:cs typeface="+mn-cs"/>
              </a:rPr>
              <a:t>Купятицкая</a:t>
            </a:r>
            <a:r>
              <a:rPr lang="ru-RU" dirty="0">
                <a:latin typeface="Georgia" panose="02040502050405020303" pitchFamily="18" charset="0"/>
                <a:ea typeface="+mn-ea"/>
                <a:cs typeface="+mn-cs"/>
              </a:rPr>
              <a:t> икона Божией Матери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FD826B-A391-1375-4B22-6F6989615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650" y="1428750"/>
            <a:ext cx="6858000" cy="474821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28 ноября 2022 г. – </a:t>
            </a:r>
          </a:p>
          <a:p>
            <a:pPr algn="ctr"/>
            <a:r>
              <a:rPr lang="ru-RU" dirty="0">
                <a:latin typeface="Georgia" panose="02040502050405020303" pitchFamily="18" charset="0"/>
              </a:rPr>
              <a:t>840-летию явления </a:t>
            </a:r>
            <a:r>
              <a:rPr lang="ru-RU" dirty="0" err="1">
                <a:latin typeface="Georgia" panose="02040502050405020303" pitchFamily="18" charset="0"/>
              </a:rPr>
              <a:t>Купятицкой</a:t>
            </a:r>
            <a:r>
              <a:rPr lang="ru-RU" dirty="0">
                <a:latin typeface="Georgia" panose="02040502050405020303" pitchFamily="18" charset="0"/>
              </a:rPr>
              <a:t> Божией Матери </a:t>
            </a:r>
          </a:p>
          <a:p>
            <a:pPr algn="ctr"/>
            <a:r>
              <a:rPr lang="ru-RU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древнейшая нерукотворная святыня нашей земли, явленная 15/28 ноября 1182 г.</a:t>
            </a:r>
          </a:p>
          <a:p>
            <a:pPr algn="ctr"/>
            <a:endParaRPr lang="ru-RU" sz="1800" b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0" i="0" dirty="0">
                <a:effectLst/>
                <a:latin typeface="Georgia" panose="02040502050405020303" pitchFamily="18" charset="0"/>
              </a:rPr>
              <a:t>«Это самая ранняя из явленных чудесным образом святынь Древней Руси. Датируемая ХII в., она уникальна по иконографии и форме в виде нагрудного двустворчатого креста-мощевика (</a:t>
            </a:r>
            <a:r>
              <a:rPr lang="ru-RU" sz="2000" b="0" i="0" dirty="0" err="1">
                <a:effectLst/>
                <a:latin typeface="Georgia" panose="02040502050405020303" pitchFamily="18" charset="0"/>
              </a:rPr>
              <a:t>энколпиона</a:t>
            </a:r>
            <a:r>
              <a:rPr lang="ru-RU" sz="2000" b="0" i="0" dirty="0">
                <a:effectLst/>
                <a:latin typeface="Georgia" panose="02040502050405020303" pitchFamily="18" charset="0"/>
              </a:rPr>
              <a:t>). Подобные «крестные» изображения в иконографии Одигитрии больше не известны. Судьба реликвии полна превратностей – </a:t>
            </a:r>
            <a:r>
              <a:rPr lang="ru-RU" sz="2000" b="0" i="0" dirty="0" err="1">
                <a:effectLst/>
                <a:latin typeface="Georgia" panose="02040502050405020303" pitchFamily="18" charset="0"/>
              </a:rPr>
              <a:t>местночтимая</a:t>
            </a:r>
            <a:r>
              <a:rPr lang="ru-RU" sz="2000" b="0" i="0" dirty="0">
                <a:effectLst/>
                <a:latin typeface="Georgia" panose="02040502050405020303" pitchFamily="18" charset="0"/>
              </a:rPr>
              <a:t> икона из глубокого белорусского Полесья превращается постепенно в общерусскую святыню».</a:t>
            </a:r>
            <a:r>
              <a:rPr lang="ru-RU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79E98E2-4DFE-1B41-DA68-C91C91D1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7" y="1352967"/>
            <a:ext cx="4480343" cy="46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9E884-A27E-BCA2-1F30-2ED3694E3EE6}"/>
              </a:ext>
            </a:extLst>
          </p:cNvPr>
          <p:cNvSpPr txBox="1"/>
          <p:nvPr/>
        </p:nvSpPr>
        <p:spPr>
          <a:xfrm>
            <a:off x="167857" y="6031210"/>
            <a:ext cx="4651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1" dirty="0" err="1">
                <a:effectLst/>
                <a:latin typeface="Georgia" panose="02040502050405020303" pitchFamily="18" charset="0"/>
              </a:rPr>
              <a:t>Купятицкий</a:t>
            </a:r>
            <a:r>
              <a:rPr lang="ru-RU" sz="1600" b="0" i="1" dirty="0">
                <a:effectLst/>
                <a:latin typeface="Georgia" panose="02040502050405020303" pitchFamily="18" charset="0"/>
              </a:rPr>
              <a:t> крест-икона (</a:t>
            </a:r>
            <a:r>
              <a:rPr lang="ru-RU" sz="1600" b="0" i="1" dirty="0" err="1">
                <a:effectLst/>
                <a:latin typeface="Georgia" panose="02040502050405020303" pitchFamily="18" charset="0"/>
              </a:rPr>
              <a:t>энколпион</a:t>
            </a:r>
            <a:r>
              <a:rPr lang="ru-RU" sz="1600" b="0" i="1" dirty="0">
                <a:effectLst/>
                <a:latin typeface="Georgia" panose="02040502050405020303" pitchFamily="18" charset="0"/>
              </a:rPr>
              <a:t>). Хромолитография иконы опубликована в </a:t>
            </a:r>
            <a:r>
              <a:rPr lang="ru-RU" sz="1600" i="1" dirty="0">
                <a:effectLst/>
                <a:latin typeface="Georgia" panose="02040502050405020303" pitchFamily="18" charset="0"/>
              </a:rPr>
              <a:t>1885 году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08604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3A5E7-13CB-5273-0246-B705FCF7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17" y="365125"/>
            <a:ext cx="10984684" cy="1061003"/>
          </a:xfrm>
        </p:spPr>
        <p:txBody>
          <a:bodyPr>
            <a:normAutofit/>
          </a:bodyPr>
          <a:lstStyle/>
          <a:p>
            <a:pPr algn="ctr"/>
            <a:r>
              <a:rPr lang="ru-RU" sz="3100" b="1" i="0" dirty="0" err="1">
                <a:effectLst/>
                <a:latin typeface="Georgia" panose="02040502050405020303" pitchFamily="18" charset="0"/>
              </a:rPr>
              <a:t>Купятицкий</a:t>
            </a:r>
            <a:r>
              <a:rPr lang="ru-RU" sz="3100" b="1" i="0" dirty="0">
                <a:effectLst/>
                <a:latin typeface="Georgia" panose="02040502050405020303" pitchFamily="18" charset="0"/>
              </a:rPr>
              <a:t> крест-икона (</a:t>
            </a:r>
            <a:r>
              <a:rPr lang="ru-RU" sz="3100" b="1" i="0" dirty="0" err="1">
                <a:effectLst/>
                <a:latin typeface="Georgia" panose="02040502050405020303" pitchFamily="18" charset="0"/>
              </a:rPr>
              <a:t>энколпион</a:t>
            </a:r>
            <a:r>
              <a:rPr lang="ru-RU" sz="3100" b="1" i="0" dirty="0">
                <a:effectLst/>
                <a:latin typeface="Georgia" panose="02040502050405020303" pitchFamily="18" charset="0"/>
              </a:rPr>
              <a:t>). Хромолитография чудотворного образа. – 1885 г.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CF9B67-BC98-638D-AD52-70EDC8F66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64" y="1426129"/>
            <a:ext cx="3979212" cy="4706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79D453-AD7B-1351-7CF0-B7D7E2383642}"/>
              </a:ext>
            </a:extLst>
          </p:cNvPr>
          <p:cNvSpPr txBox="1"/>
          <p:nvPr/>
        </p:nvSpPr>
        <p:spPr>
          <a:xfrm>
            <a:off x="169464" y="6199464"/>
            <a:ext cx="378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XII</a:t>
            </a:r>
            <a:r>
              <a:rPr lang="ru-RU" b="1" dirty="0">
                <a:latin typeface="Georgia" panose="02040502050405020303" pitchFamily="18" charset="0"/>
              </a:rPr>
              <a:t> век с. </a:t>
            </a:r>
            <a:r>
              <a:rPr lang="ru-RU" b="1" dirty="0" err="1">
                <a:latin typeface="Georgia" panose="02040502050405020303" pitchFamily="18" charset="0"/>
              </a:rPr>
              <a:t>Купятичи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98E9A-B1E5-D5E7-A914-A9B49DC6216F}"/>
              </a:ext>
            </a:extLst>
          </p:cNvPr>
          <p:cNvSpPr txBox="1"/>
          <p:nvPr/>
        </p:nvSpPr>
        <p:spPr>
          <a:xfrm>
            <a:off x="4216240" y="6096842"/>
            <a:ext cx="7069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i="0" dirty="0" err="1">
                <a:effectLst/>
                <a:latin typeface="Georgia" panose="02040502050405020303" pitchFamily="18" charset="0"/>
              </a:rPr>
              <a:t>Купятицкий</a:t>
            </a:r>
            <a:r>
              <a:rPr lang="ru-RU" sz="1800" b="1" i="0" dirty="0">
                <a:effectLst/>
                <a:latin typeface="Georgia" panose="02040502050405020303" pitchFamily="18" charset="0"/>
              </a:rPr>
              <a:t> крест-икона, оправленный в драгоценную барочную раму. XII в. </a:t>
            </a:r>
            <a:r>
              <a:rPr lang="ru-RU" sz="1800" b="1" i="0" u="sng" dirty="0">
                <a:effectLst/>
                <a:latin typeface="Georgia" panose="02040502050405020303" pitchFamily="18" charset="0"/>
              </a:rPr>
              <a:t>8,7 × 7,2 см</a:t>
            </a:r>
            <a:r>
              <a:rPr lang="ru-RU" sz="1800" b="1" i="0" dirty="0">
                <a:effectLst/>
                <a:latin typeface="Georgia" panose="02040502050405020303" pitchFamily="18" charset="0"/>
              </a:rPr>
              <a:t>. Медь. Фото - 1885 г.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A1FDE-A4C7-A82F-178D-918C83AB4514}"/>
              </a:ext>
            </a:extLst>
          </p:cNvPr>
          <p:cNvSpPr txBox="1"/>
          <p:nvPr/>
        </p:nvSpPr>
        <p:spPr>
          <a:xfrm>
            <a:off x="4514850" y="1536174"/>
            <a:ext cx="68389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1182 г . Явление </a:t>
            </a:r>
            <a:r>
              <a:rPr lang="ru-RU" sz="2400" b="1" i="0" dirty="0">
                <a:effectLst/>
                <a:latin typeface="Georgia" panose="02040502050405020303" pitchFamily="18" charset="0"/>
              </a:rPr>
              <a:t>креста-</a:t>
            </a:r>
            <a:r>
              <a:rPr lang="ru-RU" sz="2400" dirty="0">
                <a:latin typeface="Georgia" panose="02040502050405020303" pitchFamily="18" charset="0"/>
              </a:rPr>
              <a:t>иконы</a:t>
            </a:r>
          </a:p>
          <a:p>
            <a:endParaRPr lang="ru-RU" sz="1000" dirty="0">
              <a:latin typeface="Georgia" panose="02040502050405020303" pitchFamily="18" charset="0"/>
            </a:endParaRPr>
          </a:p>
          <a:p>
            <a:r>
              <a:rPr lang="ru-RU" sz="2400" dirty="0">
                <a:latin typeface="Georgia" panose="02040502050405020303" pitchFamily="18" charset="0"/>
              </a:rPr>
              <a:t>1237-1242 разорение села и церкви во время похода Батыя. Исчезновение иконы</a:t>
            </a:r>
          </a:p>
          <a:p>
            <a:endParaRPr lang="ru-RU" sz="1000" dirty="0">
              <a:latin typeface="Georgia" panose="02040502050405020303" pitchFamily="18" charset="0"/>
            </a:endParaRPr>
          </a:p>
          <a:p>
            <a:r>
              <a:rPr lang="ru-RU" sz="2400" dirty="0">
                <a:latin typeface="Georgia" panose="02040502050405020303" pitchFamily="18" charset="0"/>
              </a:rPr>
              <a:t>Конец </a:t>
            </a:r>
            <a:r>
              <a:rPr lang="en-US" sz="2400" dirty="0">
                <a:latin typeface="Georgia" panose="02040502050405020303" pitchFamily="18" charset="0"/>
              </a:rPr>
              <a:t> XV</a:t>
            </a:r>
            <a:r>
              <a:rPr lang="ru-RU" sz="2400" dirty="0">
                <a:latin typeface="Georgia" panose="02040502050405020303" pitchFamily="18" charset="0"/>
              </a:rPr>
              <a:t> в. Святой крест явил себя вторично</a:t>
            </a:r>
          </a:p>
          <a:p>
            <a:endParaRPr lang="ru-RU" sz="1000" dirty="0">
              <a:latin typeface="Georgia" panose="02040502050405020303" pitchFamily="18" charset="0"/>
            </a:endParaRPr>
          </a:p>
          <a:p>
            <a:r>
              <a:rPr lang="ru-RU" sz="2400" dirty="0">
                <a:latin typeface="Georgia" panose="02040502050405020303" pitchFamily="18" charset="0"/>
              </a:rPr>
              <a:t>1629 в </a:t>
            </a:r>
            <a:r>
              <a:rPr lang="ru-RU" sz="2400" dirty="0" err="1">
                <a:latin typeface="Georgia" panose="02040502050405020303" pitchFamily="18" charset="0"/>
              </a:rPr>
              <a:t>Купятичах</a:t>
            </a:r>
            <a:r>
              <a:rPr lang="ru-RU" sz="2400" dirty="0">
                <a:latin typeface="Georgia" panose="02040502050405020303" pitchFamily="18" charset="0"/>
              </a:rPr>
              <a:t> был основан мужской монастырь</a:t>
            </a:r>
          </a:p>
          <a:p>
            <a:r>
              <a:rPr lang="ru-RU" sz="2400" dirty="0">
                <a:latin typeface="Georgia" panose="02040502050405020303" pitchFamily="18" charset="0"/>
              </a:rPr>
              <a:t>1655 г. перенесен в Киев</a:t>
            </a:r>
          </a:p>
          <a:p>
            <a:endParaRPr lang="ru-RU" sz="1000" dirty="0">
              <a:latin typeface="Georgia" panose="02040502050405020303" pitchFamily="18" charset="0"/>
            </a:endParaRPr>
          </a:p>
          <a:p>
            <a:r>
              <a:rPr lang="ru-RU" sz="2400" dirty="0">
                <a:latin typeface="Georgia" panose="02040502050405020303" pitchFamily="18" charset="0"/>
              </a:rPr>
              <a:t>Исчез во время Второй мировой войны 1939-1945 гг.</a:t>
            </a:r>
          </a:p>
        </p:txBody>
      </p:sp>
    </p:spTree>
    <p:extLst>
      <p:ext uri="{BB962C8B-B14F-4D97-AF65-F5344CB8AC3E}">
        <p14:creationId xmlns:p14="http://schemas.microsoft.com/office/powerpoint/2010/main" val="1842130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6FF43-01D8-EC87-3E21-6C0A45421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4" y="121845"/>
            <a:ext cx="10677525" cy="83268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Georgia" panose="02040502050405020303" pitchFamily="18" charset="0"/>
              </a:rPr>
              <a:t>Источники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DCAD33-00B6-6F33-3504-4FF7204F1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60" y="1065403"/>
            <a:ext cx="4427576" cy="57338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AE7596-2565-74C2-8B75-5B1E9074E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680" y="1065401"/>
            <a:ext cx="4286070" cy="5733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8047A8-56D5-E925-0E1B-6065ECABC2E0}"/>
              </a:ext>
            </a:extLst>
          </p:cNvPr>
          <p:cNvSpPr txBox="1"/>
          <p:nvPr/>
        </p:nvSpPr>
        <p:spPr>
          <a:xfrm>
            <a:off x="4748171" y="5066950"/>
            <a:ext cx="29361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Denisowicz, H. Parergon cudów świętych obraza Przeczystey Bogarodzice w Monastyru Kupiatickim. - 1638. - [2], 52 s.</a:t>
            </a:r>
            <a:endParaRPr lang="ru-RU" sz="1400" b="1" dirty="0">
              <a:latin typeface="Georgia" panose="02040502050405020303" pitchFamily="18" charset="0"/>
            </a:endParaRP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91D0D032-1586-FD18-89C5-5C9DD670BC32}"/>
              </a:ext>
            </a:extLst>
          </p:cNvPr>
          <p:cNvSpPr/>
          <p:nvPr/>
        </p:nvSpPr>
        <p:spPr>
          <a:xfrm>
            <a:off x="6375633" y="6028296"/>
            <a:ext cx="1003575" cy="766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4BC91-18F8-448E-6BA0-5D28C5A88671}"/>
              </a:ext>
            </a:extLst>
          </p:cNvPr>
          <p:cNvSpPr txBox="1"/>
          <p:nvPr/>
        </p:nvSpPr>
        <p:spPr>
          <a:xfrm>
            <a:off x="4748171" y="1577130"/>
            <a:ext cx="2936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Kalnofoyski, A. Teratourgema lubo Cuda które były tak w samym Świętoсudotwornym Monastyru Pieczarskim Kiiowskim.- </a:t>
            </a:r>
            <a:r>
              <a:rPr lang="pl-PL" sz="1400" b="1" i="0" dirty="0">
                <a:solidFill>
                  <a:srgbClr val="444444"/>
                </a:solidFill>
                <a:effectLst/>
                <a:highlight>
                  <a:srgbClr val="FFFF00"/>
                </a:highlight>
                <a:latin typeface="Georgia" panose="02040502050405020303" pitchFamily="18" charset="0"/>
              </a:rPr>
              <a:t>1638</a:t>
            </a:r>
            <a:r>
              <a:rPr lang="pl-PL" sz="1400" b="1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.- [34], </a:t>
            </a:r>
            <a:endParaRPr lang="ru-RU" sz="1400" b="1" i="0" dirty="0">
              <a:solidFill>
                <a:srgbClr val="444444"/>
              </a:solidFill>
              <a:effectLst/>
              <a:latin typeface="Georgia" panose="02040502050405020303" pitchFamily="18" charset="0"/>
            </a:endParaRPr>
          </a:p>
          <a:p>
            <a:r>
              <a:rPr lang="pl-PL" sz="1400" b="1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322</a:t>
            </a:r>
            <a:r>
              <a:rPr lang="ru-RU" sz="1400" b="1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pl-PL" sz="1400" b="1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s.</a:t>
            </a:r>
            <a:endParaRPr lang="ru-RU" sz="1400" b="1" dirty="0">
              <a:latin typeface="Georgia" panose="02040502050405020303" pitchFamily="18" charset="0"/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BD5FC4DC-6E86-CF9E-3D01-093F2D790B93}"/>
              </a:ext>
            </a:extLst>
          </p:cNvPr>
          <p:cNvSpPr/>
          <p:nvPr/>
        </p:nvSpPr>
        <p:spPr>
          <a:xfrm rot="10800000">
            <a:off x="5078443" y="3072997"/>
            <a:ext cx="1297189" cy="712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939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D4920-DE25-0168-7ED1-DEBD0F2C6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228" y="4748635"/>
            <a:ext cx="7102298" cy="977114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>
                <a:latin typeface="Georgia" panose="02040502050405020303" pitchFamily="18" charset="0"/>
              </a:rPr>
              <a:t>Диариуш</a:t>
            </a:r>
            <a:r>
              <a:rPr lang="ru-RU" sz="3200" dirty="0">
                <a:latin typeface="Georgia" panose="02040502050405020303" pitchFamily="18" charset="0"/>
              </a:rPr>
              <a:t> </a:t>
            </a:r>
            <a:r>
              <a:rPr lang="ru-RU" sz="3200" dirty="0" err="1">
                <a:latin typeface="Georgia" panose="02040502050405020303" pitchFamily="18" charset="0"/>
              </a:rPr>
              <a:t>прпмч</a:t>
            </a:r>
            <a:r>
              <a:rPr lang="ru-RU" sz="3200" dirty="0">
                <a:latin typeface="Georgia" panose="02040502050405020303" pitchFamily="18" charset="0"/>
              </a:rPr>
              <a:t>. Афанасия Филипповича, игумена </a:t>
            </a:r>
            <a:r>
              <a:rPr lang="ru-RU" sz="3200" dirty="0" err="1">
                <a:latin typeface="Georgia" panose="02040502050405020303" pitchFamily="18" charset="0"/>
              </a:rPr>
              <a:t>Берестя</a:t>
            </a:r>
            <a:r>
              <a:rPr lang="ru-RU" sz="3200" dirty="0">
                <a:latin typeface="Georgia" panose="02040502050405020303" pitchFamily="18" charset="0"/>
              </a:rPr>
              <a:t> Литовского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F1BA7C-1D5F-86E9-818B-AE2DC00A0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86" y="565938"/>
            <a:ext cx="4066667" cy="6095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AE8E2-2FE3-219A-EC45-C2F26CD95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289" y="1342240"/>
            <a:ext cx="7102298" cy="24579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062FE2-C20F-5427-6023-9D4813AE5074}"/>
              </a:ext>
            </a:extLst>
          </p:cNvPr>
          <p:cNvSpPr txBox="1"/>
          <p:nvPr/>
        </p:nvSpPr>
        <p:spPr>
          <a:xfrm>
            <a:off x="4555013" y="381272"/>
            <a:ext cx="6666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Georgia" panose="02040502050405020303" pitchFamily="18" charset="0"/>
              </a:rPr>
              <a:t>Источники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3149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595CA-BF7A-73E6-8F6A-365191F8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63525"/>
            <a:ext cx="5816600" cy="1325563"/>
          </a:xfrm>
        </p:spPr>
        <p:txBody>
          <a:bodyPr>
            <a:normAutofit fontScale="90000"/>
          </a:bodyPr>
          <a:lstStyle/>
          <a:p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Галятовский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Иоанникий,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архим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Небо Новое с новыми звездами сотворенное, То Есть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Преблагословенная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Дева Мария Богородица З Чудами Своими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Могилев, 1699</a:t>
            </a:r>
            <a:b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1-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 издание - </a:t>
            </a:r>
            <a:r>
              <a:rPr lang="ru-RU" sz="1800" b="1" dirty="0">
                <a:latin typeface="Times New Roman" panose="02020603050405020304" pitchFamily="18" charset="0"/>
              </a:rPr>
              <a:t>Львов, </a:t>
            </a:r>
            <a:r>
              <a:rPr lang="ru-RU" sz="1800" b="1" dirty="0">
                <a:highlight>
                  <a:srgbClr val="FFFF00"/>
                </a:highlight>
                <a:latin typeface="Times New Roman" panose="02020603050405020304" pitchFamily="18" charset="0"/>
              </a:rPr>
              <a:t>1665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56AD0B-EF39-77E8-5D01-AED198E0E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885714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09DC16-FD78-28C5-F108-8B456A83E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288" y="1930400"/>
            <a:ext cx="4533899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57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10184-23AB-21D4-4C8C-B076457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Почитание </a:t>
            </a:r>
            <a:r>
              <a:rPr lang="ru-RU" b="1" dirty="0" err="1">
                <a:latin typeface="Georgia" panose="02040502050405020303" pitchFamily="18" charset="0"/>
                <a:ea typeface="+mn-ea"/>
                <a:cs typeface="+mn-cs"/>
              </a:rPr>
              <a:t>Купятицкой</a:t>
            </a:r>
            <a:r>
              <a:rPr lang="ru-RU" b="1" dirty="0">
                <a:latin typeface="Georgia" panose="02040502050405020303" pitchFamily="18" charset="0"/>
                <a:ea typeface="+mn-ea"/>
                <a:cs typeface="+mn-cs"/>
              </a:rPr>
              <a:t> иконы Божией Матери</a:t>
            </a:r>
            <a:r>
              <a:rPr lang="ru-RU" b="1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6079A-DEF2-6D5C-08B2-2D5653053478}"/>
              </a:ext>
            </a:extLst>
          </p:cNvPr>
          <p:cNvSpPr txBox="1"/>
          <p:nvPr/>
        </p:nvSpPr>
        <p:spPr>
          <a:xfrm>
            <a:off x="1132514" y="1655247"/>
            <a:ext cx="10301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Georgia" panose="02040502050405020303" pitchFamily="18" charset="0"/>
              </a:rPr>
              <a:t>От локальной святыни </a:t>
            </a:r>
            <a:r>
              <a:rPr lang="en-US" sz="3200" dirty="0">
                <a:latin typeface="Georgia" panose="02040502050405020303" pitchFamily="18" charset="0"/>
              </a:rPr>
              <a:t>XII</a:t>
            </a:r>
            <a:r>
              <a:rPr lang="ru-RU" sz="3200" dirty="0">
                <a:latin typeface="Georgia" panose="02040502050405020303" pitchFamily="18" charset="0"/>
              </a:rPr>
              <a:t> в.</a:t>
            </a:r>
            <a:r>
              <a:rPr lang="en-US" sz="3200" dirty="0">
                <a:latin typeface="Georgia" panose="02040502050405020303" pitchFamily="18" charset="0"/>
              </a:rPr>
              <a:t> </a:t>
            </a:r>
            <a:r>
              <a:rPr lang="ru-RU" sz="3200" dirty="0">
                <a:latin typeface="Georgia" panose="02040502050405020303" pitchFamily="18" charset="0"/>
              </a:rPr>
              <a:t>до общей восточнославянской в </a:t>
            </a:r>
            <a:r>
              <a:rPr lang="en-US" sz="3200" dirty="0">
                <a:latin typeface="Georgia" panose="02040502050405020303" pitchFamily="18" charset="0"/>
              </a:rPr>
              <a:t>XVII</a:t>
            </a:r>
            <a:r>
              <a:rPr lang="ru-RU" sz="3200" dirty="0">
                <a:latin typeface="Georgia" panose="02040502050405020303" pitchFamily="18" charset="0"/>
              </a:rPr>
              <a:t> 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FBE5A5-79A1-DE29-DF31-6AEA878E6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8878"/>
            <a:ext cx="3166244" cy="36232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3EE78C-F4D8-DB65-2D4E-C31CBE8EE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582" y="3104905"/>
            <a:ext cx="2831934" cy="33627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BB2223-0DD2-05F0-EAEB-67692E608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99859"/>
            <a:ext cx="3471358" cy="4375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DC036E-EA4B-57CA-E0FD-1C0E08FAB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9523" y="3104905"/>
            <a:ext cx="2542477" cy="26163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A7A3A0-FFB1-B059-4571-CB697CF2213B}"/>
              </a:ext>
            </a:extLst>
          </p:cNvPr>
          <p:cNvSpPr txBox="1"/>
          <p:nvPr/>
        </p:nvSpPr>
        <p:spPr>
          <a:xfrm>
            <a:off x="9739618" y="5813084"/>
            <a:ext cx="233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Крест – имитация креста-</a:t>
            </a:r>
            <a:r>
              <a:rPr lang="ru-RU" sz="1400" b="1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энколпиона</a:t>
            </a:r>
            <a:r>
              <a:rPr lang="ru-RU" sz="1400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 кон ХVII в. с. </a:t>
            </a:r>
            <a:r>
              <a:rPr lang="ru-RU" sz="1400" b="1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Купятичи</a:t>
            </a:r>
            <a:r>
              <a:rPr lang="ru-RU" sz="1400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</a:t>
            </a:r>
            <a:endParaRPr lang="ru-RU" sz="1400" b="1" dirty="0">
              <a:latin typeface="Georgia" panose="02040502050405020303" pitchFamily="18" charset="0"/>
            </a:endParaRPr>
          </a:p>
        </p:txBody>
      </p:sp>
      <p:pic>
        <p:nvPicPr>
          <p:cNvPr id="16" name="Picture 2" descr="Гiстарычная брама № 1 (25) 2010 г.">
            <a:extLst>
              <a:ext uri="{FF2B5EF4-FFF2-40B4-BE49-F238E27FC236}">
                <a16:creationId xmlns:a16="http://schemas.microsoft.com/office/drawing/2014/main" id="{6D6A1E10-4BF6-5F2D-5F63-154BA326A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516" y="3199520"/>
            <a:ext cx="1673791" cy="288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DCE17B-6E36-57A4-9A57-E92E634AEA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0623" y="3130170"/>
            <a:ext cx="1840268" cy="19441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B39B45-87D3-29EA-E904-65EA5F0F50B5}"/>
              </a:ext>
            </a:extLst>
          </p:cNvPr>
          <p:cNvSpPr txBox="1"/>
          <p:nvPr/>
        </p:nvSpPr>
        <p:spPr>
          <a:xfrm>
            <a:off x="6096000" y="6165908"/>
            <a:ext cx="347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dirty="0">
                <a:effectLst/>
                <a:latin typeface="Georgia" panose="02040502050405020303" pitchFamily="18" charset="0"/>
              </a:rPr>
              <a:t>Запись о приведении к присяге гетмана Юрия Хмельницкого. Гравюра на меди. 1659. Богоматерь «</a:t>
            </a:r>
            <a:r>
              <a:rPr lang="ru-RU" sz="1200" b="0" i="0" dirty="0" err="1">
                <a:effectLst/>
                <a:latin typeface="Georgia" panose="02040502050405020303" pitchFamily="18" charset="0"/>
              </a:rPr>
              <a:t>Купятицкая</a:t>
            </a:r>
            <a:r>
              <a:rPr lang="ru-RU" sz="1200" b="0" i="0" dirty="0">
                <a:effectLst/>
                <a:latin typeface="Georgia" panose="02040502050405020303" pitchFamily="18" charset="0"/>
              </a:rPr>
              <a:t>»</a:t>
            </a:r>
            <a:endParaRPr lang="ru-RU" sz="1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09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C04F7-4BB0-AF06-142A-C2EE6147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1" y="176169"/>
            <a:ext cx="10867239" cy="11828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Почитание </a:t>
            </a:r>
            <a:r>
              <a:rPr lang="ru-RU" b="1" dirty="0" err="1">
                <a:latin typeface="Georgia" panose="02040502050405020303" pitchFamily="18" charset="0"/>
                <a:ea typeface="+mn-ea"/>
                <a:cs typeface="+mn-cs"/>
              </a:rPr>
              <a:t>Купятицкой</a:t>
            </a:r>
            <a:r>
              <a:rPr lang="ru-RU" b="1" dirty="0">
                <a:latin typeface="Georgia" panose="02040502050405020303" pitchFamily="18" charset="0"/>
                <a:ea typeface="+mn-ea"/>
                <a:cs typeface="+mn-cs"/>
              </a:rPr>
              <a:t> иконы Божией Матери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en-US" b="1" dirty="0">
                <a:latin typeface="Georgia" panose="02040502050405020303" pitchFamily="18" charset="0"/>
              </a:rPr>
              <a:t>XVIII</a:t>
            </a:r>
            <a:r>
              <a:rPr lang="ru-RU" b="1" dirty="0">
                <a:latin typeface="Georgia" panose="02040502050405020303" pitchFamily="18" charset="0"/>
              </a:rPr>
              <a:t> в.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B94CCE-FAB6-40F1-5230-266630484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945" y="1556867"/>
            <a:ext cx="3202781" cy="43805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FE3225-9328-F942-48ED-DD50ED120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51" y="1546288"/>
            <a:ext cx="2248249" cy="43911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45AAFB-1D3C-9054-C192-CFA7B599C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56" y="1555716"/>
            <a:ext cx="3616119" cy="4371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4FA774-81FE-8241-A678-F182EF353A11}"/>
              </a:ext>
            </a:extLst>
          </p:cNvPr>
          <p:cNvSpPr txBox="1"/>
          <p:nvPr/>
        </p:nvSpPr>
        <p:spPr>
          <a:xfrm>
            <a:off x="109056" y="6010710"/>
            <a:ext cx="3616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Изображение </a:t>
            </a:r>
            <a:r>
              <a:rPr lang="ru-RU" sz="14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чудотворнаго</a:t>
            </a:r>
            <a:r>
              <a:rPr lang="ru-RU" sz="14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образа Пресвятой Богородицы </a:t>
            </a:r>
            <a:r>
              <a:rPr lang="ru-RU" sz="14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Купятицкой</a:t>
            </a:r>
            <a:r>
              <a:rPr lang="ru-RU" sz="14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: [лубок]. </a:t>
            </a:r>
            <a:r>
              <a:rPr lang="ru-RU" sz="1400" dirty="0">
                <a:latin typeface="Georgia" panose="02040502050405020303" pitchFamily="18" charset="0"/>
              </a:rPr>
              <a:t>- XVIII в. Печатное издание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F27AF3-66FC-BBA0-ED65-7CF92F58E0E5}"/>
              </a:ext>
            </a:extLst>
          </p:cNvPr>
          <p:cNvSpPr txBox="1"/>
          <p:nvPr/>
        </p:nvSpPr>
        <p:spPr>
          <a:xfrm>
            <a:off x="4494609" y="6111122"/>
            <a:ext cx="3202781" cy="53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14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Икона «Богоматерь </a:t>
            </a:r>
            <a:r>
              <a:rPr lang="ru-RU" sz="14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Купятицкая</a:t>
            </a:r>
            <a:r>
              <a:rPr lang="ru-RU" sz="14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». XVIII век. Москва. </a:t>
            </a:r>
            <a:r>
              <a:rPr lang="ru-RU" sz="1200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Гос. Русский музей</a:t>
            </a:r>
            <a:endParaRPr lang="ru-RU" sz="1200" dirty="0">
              <a:latin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39D0A-998C-F628-DC62-29475E2CA3A9}"/>
              </a:ext>
            </a:extLst>
          </p:cNvPr>
          <p:cNvSpPr txBox="1"/>
          <p:nvPr/>
        </p:nvSpPr>
        <p:spPr>
          <a:xfrm>
            <a:off x="8984609" y="6111122"/>
            <a:ext cx="2617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spc="45" dirty="0">
                <a:solidFill>
                  <a:srgbClr val="0A0D1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Крест. Богоматерь </a:t>
            </a:r>
            <a:r>
              <a:rPr lang="ru-RU" sz="1400" spc="45" dirty="0" err="1">
                <a:solidFill>
                  <a:srgbClr val="0A0D1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Купятицкая</a:t>
            </a:r>
            <a:r>
              <a:rPr lang="ru-RU" sz="1400" spc="45" dirty="0">
                <a:solidFill>
                  <a:srgbClr val="0A0D1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. Конец XVIII. Москва. ГИМ.</a:t>
            </a:r>
            <a:endParaRPr lang="ru-RU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84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4507</TotalTime>
  <Words>2044</Words>
  <Application>Microsoft Office PowerPoint</Application>
  <PresentationFormat>Широкоэкранный</PresentationFormat>
  <Paragraphs>112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Times New Roman</vt:lpstr>
      <vt:lpstr>Тема Office</vt:lpstr>
      <vt:lpstr>Путеводительница святого Афанасия:   840-летие явления иконы Купятицкой Божией Матери  375 лет со дня мученической кончины прпмч. Афанасия Брестского </vt:lpstr>
      <vt:lpstr>План</vt:lpstr>
      <vt:lpstr>Купятицкая икона Божией Матери </vt:lpstr>
      <vt:lpstr>Купятицкий крест-икона (энколпион). Хромолитография чудотворного образа. – 1885 г. </vt:lpstr>
      <vt:lpstr>Источники</vt:lpstr>
      <vt:lpstr>Диариуш прпмч. Афанасия Филипповича, игумена Берестя Литовского</vt:lpstr>
      <vt:lpstr>Галятовский Иоанникий, архим. Небо Новое с новыми звездами сотворенное, То Есть Преблагословенная Дева Мария Богородица З Чудами Своими Могилев, 1699  1-е издание - Львов, 1665</vt:lpstr>
      <vt:lpstr>Почитание Купятицкой иконы Божией Матери </vt:lpstr>
      <vt:lpstr>Почитание Купятицкой иконы Божией Матери XVIII в.</vt:lpstr>
      <vt:lpstr>Почитание в  XIX в.</vt:lpstr>
      <vt:lpstr>Духовные лица, связанные с Купятицким монастырем</vt:lpstr>
      <vt:lpstr>«Малая размерами, но великая чудесами»</vt:lpstr>
      <vt:lpstr>«Иду и Я с тобою». «Повеление царю Московскому»</vt:lpstr>
      <vt:lpstr>Предположительно подобное гравюрное изображение святой Афанасий преподнес Михаилу Фёдоровичу Романову, царю Московскому.  И от бумажного изображения свершались чудеса!!!  10 февраля року 1638 г.в городе Севск  отвечая  голове Миките Федоровичу с другими розрядцами , иеромон. Афанасий сказал: «ведлуг воли Бозскои иду и образу того, которого вам даю на паперу друкованого» [стлб. 58-59].   «гдым одправил молебен, знаменалем его (больного) образом Пречистои Богородици, в кресте изображенном, Купятицким паперовым, который того року перший раз з друку Киевского выдан» [ чудо в деревне Кривцова , Стлб. 60].</vt:lpstr>
      <vt:lpstr>Путешествие в Москву</vt:lpstr>
      <vt:lpstr>Повеление царю Московскому от Купятицкой иконы Божией Матери</vt:lpstr>
      <vt:lpstr>Иеромон. Афанасий, игумен Берестя Литовского (1640-1648)</vt:lpstr>
      <vt:lpstr>«Образ Пресвятой Богородицы, в Кресте изображенном» как суплика польскому королю 1643 г.</vt:lpstr>
      <vt:lpstr>Предостережение королю польскому 1643 г. </vt:lpstr>
      <vt:lpstr>«Новины правоверным пожаданые о успокоении веры и церкви православной восточной» – суплика по приказу Божиему к королю и к сенату  16 марта 1645 г.</vt:lpstr>
      <vt:lpstr>Суплика третья 1645 г. (эта суплика в руки королевские отдана [стлб. 120] )</vt:lpstr>
      <vt:lpstr>Значение иконы в жизни прпмч. Афанасия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47</cp:revision>
  <dcterms:created xsi:type="dcterms:W3CDTF">2022-09-17T01:26:30Z</dcterms:created>
  <dcterms:modified xsi:type="dcterms:W3CDTF">2023-02-25T17:29:45Z</dcterms:modified>
</cp:coreProperties>
</file>