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73" r:id="rId4"/>
    <p:sldId id="258" r:id="rId5"/>
    <p:sldId id="259" r:id="rId6"/>
    <p:sldId id="274" r:id="rId7"/>
    <p:sldId id="263" r:id="rId8"/>
    <p:sldId id="264" r:id="rId9"/>
    <p:sldId id="275" r:id="rId10"/>
    <p:sldId id="260" r:id="rId11"/>
    <p:sldId id="261" r:id="rId12"/>
    <p:sldId id="262" r:id="rId13"/>
    <p:sldId id="265" r:id="rId14"/>
    <p:sldId id="266" r:id="rId15"/>
    <p:sldId id="267" r:id="rId16"/>
    <p:sldId id="268" r:id="rId17"/>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99" d="100"/>
          <a:sy n="99" d="100"/>
        </p:scale>
        <p:origin x="78" y="42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BA2DE0B-0BF6-FA61-3A57-2889FC1B60C5}"/>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E2BF8262-20F0-9833-EB34-447CF32A5B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EF8F7FE0-85E4-2A8B-1233-4B51104DD838}"/>
              </a:ext>
            </a:extLst>
          </p:cNvPr>
          <p:cNvSpPr>
            <a:spLocks noGrp="1"/>
          </p:cNvSpPr>
          <p:nvPr>
            <p:ph type="dt" sz="half" idx="10"/>
          </p:nvPr>
        </p:nvSpPr>
        <p:spPr/>
        <p:txBody>
          <a:bodyPr/>
          <a:lstStyle/>
          <a:p>
            <a:fld id="{0A1E9990-B737-4439-9F79-C3A84648BDC1}" type="datetimeFigureOut">
              <a:rPr lang="ru-RU" smtClean="0"/>
              <a:t>13.03.2024</a:t>
            </a:fld>
            <a:endParaRPr lang="ru-RU"/>
          </a:p>
        </p:txBody>
      </p:sp>
      <p:sp>
        <p:nvSpPr>
          <p:cNvPr id="5" name="Нижний колонтитул 4">
            <a:extLst>
              <a:ext uri="{FF2B5EF4-FFF2-40B4-BE49-F238E27FC236}">
                <a16:creationId xmlns:a16="http://schemas.microsoft.com/office/drawing/2014/main" id="{EB5D1303-B249-F3F5-8842-D0B5C7E5035D}"/>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0B41416A-5AE3-FB93-99E2-7C3218E5649B}"/>
              </a:ext>
            </a:extLst>
          </p:cNvPr>
          <p:cNvSpPr>
            <a:spLocks noGrp="1"/>
          </p:cNvSpPr>
          <p:nvPr>
            <p:ph type="sldNum" sz="quarter" idx="12"/>
          </p:nvPr>
        </p:nvSpPr>
        <p:spPr/>
        <p:txBody>
          <a:bodyPr/>
          <a:lstStyle/>
          <a:p>
            <a:fld id="{2CFF912A-F1C3-4AC2-A39A-2658547142A9}" type="slidenum">
              <a:rPr lang="ru-RU" smtClean="0"/>
              <a:t>‹#›</a:t>
            </a:fld>
            <a:endParaRPr lang="ru-RU"/>
          </a:p>
        </p:txBody>
      </p:sp>
    </p:spTree>
    <p:extLst>
      <p:ext uri="{BB962C8B-B14F-4D97-AF65-F5344CB8AC3E}">
        <p14:creationId xmlns:p14="http://schemas.microsoft.com/office/powerpoint/2010/main" val="641596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4287A18-60BF-DD0F-2BFC-97CC85741C08}"/>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BFAF32CF-61AB-25CB-B008-3F104579B29E}"/>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D8781B64-B024-2A30-8485-246C2302674F}"/>
              </a:ext>
            </a:extLst>
          </p:cNvPr>
          <p:cNvSpPr>
            <a:spLocks noGrp="1"/>
          </p:cNvSpPr>
          <p:nvPr>
            <p:ph type="dt" sz="half" idx="10"/>
          </p:nvPr>
        </p:nvSpPr>
        <p:spPr/>
        <p:txBody>
          <a:bodyPr/>
          <a:lstStyle/>
          <a:p>
            <a:fld id="{0A1E9990-B737-4439-9F79-C3A84648BDC1}" type="datetimeFigureOut">
              <a:rPr lang="ru-RU" smtClean="0"/>
              <a:t>13.03.2024</a:t>
            </a:fld>
            <a:endParaRPr lang="ru-RU"/>
          </a:p>
        </p:txBody>
      </p:sp>
      <p:sp>
        <p:nvSpPr>
          <p:cNvPr id="5" name="Нижний колонтитул 4">
            <a:extLst>
              <a:ext uri="{FF2B5EF4-FFF2-40B4-BE49-F238E27FC236}">
                <a16:creationId xmlns:a16="http://schemas.microsoft.com/office/drawing/2014/main" id="{82B1E5AD-2536-C3CB-931B-90884ADCDF41}"/>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867392C1-705F-C79B-A6C5-61E79FF395FE}"/>
              </a:ext>
            </a:extLst>
          </p:cNvPr>
          <p:cNvSpPr>
            <a:spLocks noGrp="1"/>
          </p:cNvSpPr>
          <p:nvPr>
            <p:ph type="sldNum" sz="quarter" idx="12"/>
          </p:nvPr>
        </p:nvSpPr>
        <p:spPr/>
        <p:txBody>
          <a:bodyPr/>
          <a:lstStyle/>
          <a:p>
            <a:fld id="{2CFF912A-F1C3-4AC2-A39A-2658547142A9}" type="slidenum">
              <a:rPr lang="ru-RU" smtClean="0"/>
              <a:t>‹#›</a:t>
            </a:fld>
            <a:endParaRPr lang="ru-RU"/>
          </a:p>
        </p:txBody>
      </p:sp>
    </p:spTree>
    <p:extLst>
      <p:ext uri="{BB962C8B-B14F-4D97-AF65-F5344CB8AC3E}">
        <p14:creationId xmlns:p14="http://schemas.microsoft.com/office/powerpoint/2010/main" val="27788719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10AFC326-C1FA-7D9C-00E9-EE6C4B0149CC}"/>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B22586E3-C445-0DDA-2187-FB3633E6ACE5}"/>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B07BBCDF-AFD8-CE80-4FFB-C06D1D4D4D38}"/>
              </a:ext>
            </a:extLst>
          </p:cNvPr>
          <p:cNvSpPr>
            <a:spLocks noGrp="1"/>
          </p:cNvSpPr>
          <p:nvPr>
            <p:ph type="dt" sz="half" idx="10"/>
          </p:nvPr>
        </p:nvSpPr>
        <p:spPr/>
        <p:txBody>
          <a:bodyPr/>
          <a:lstStyle/>
          <a:p>
            <a:fld id="{0A1E9990-B737-4439-9F79-C3A84648BDC1}" type="datetimeFigureOut">
              <a:rPr lang="ru-RU" smtClean="0"/>
              <a:t>13.03.2024</a:t>
            </a:fld>
            <a:endParaRPr lang="ru-RU"/>
          </a:p>
        </p:txBody>
      </p:sp>
      <p:sp>
        <p:nvSpPr>
          <p:cNvPr id="5" name="Нижний колонтитул 4">
            <a:extLst>
              <a:ext uri="{FF2B5EF4-FFF2-40B4-BE49-F238E27FC236}">
                <a16:creationId xmlns:a16="http://schemas.microsoft.com/office/drawing/2014/main" id="{2B3F9141-3A03-6C5B-9164-BDA4FF0C9418}"/>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01D6CBE9-CBAA-A416-7FD8-E7DF3F6A37C7}"/>
              </a:ext>
            </a:extLst>
          </p:cNvPr>
          <p:cNvSpPr>
            <a:spLocks noGrp="1"/>
          </p:cNvSpPr>
          <p:nvPr>
            <p:ph type="sldNum" sz="quarter" idx="12"/>
          </p:nvPr>
        </p:nvSpPr>
        <p:spPr/>
        <p:txBody>
          <a:bodyPr/>
          <a:lstStyle/>
          <a:p>
            <a:fld id="{2CFF912A-F1C3-4AC2-A39A-2658547142A9}" type="slidenum">
              <a:rPr lang="ru-RU" smtClean="0"/>
              <a:t>‹#›</a:t>
            </a:fld>
            <a:endParaRPr lang="ru-RU"/>
          </a:p>
        </p:txBody>
      </p:sp>
    </p:spTree>
    <p:extLst>
      <p:ext uri="{BB962C8B-B14F-4D97-AF65-F5344CB8AC3E}">
        <p14:creationId xmlns:p14="http://schemas.microsoft.com/office/powerpoint/2010/main" val="37181223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9E677C2-90F6-7E42-2152-2BF7D36F5283}"/>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18083C10-0E3C-2123-2F2C-C3C8BBFBB15B}"/>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27FBF924-16C7-CE03-08C9-1293C78067B8}"/>
              </a:ext>
            </a:extLst>
          </p:cNvPr>
          <p:cNvSpPr>
            <a:spLocks noGrp="1"/>
          </p:cNvSpPr>
          <p:nvPr>
            <p:ph type="dt" sz="half" idx="10"/>
          </p:nvPr>
        </p:nvSpPr>
        <p:spPr/>
        <p:txBody>
          <a:bodyPr/>
          <a:lstStyle/>
          <a:p>
            <a:fld id="{0A1E9990-B737-4439-9F79-C3A84648BDC1}" type="datetimeFigureOut">
              <a:rPr lang="ru-RU" smtClean="0"/>
              <a:t>13.03.2024</a:t>
            </a:fld>
            <a:endParaRPr lang="ru-RU"/>
          </a:p>
        </p:txBody>
      </p:sp>
      <p:sp>
        <p:nvSpPr>
          <p:cNvPr id="5" name="Нижний колонтитул 4">
            <a:extLst>
              <a:ext uri="{FF2B5EF4-FFF2-40B4-BE49-F238E27FC236}">
                <a16:creationId xmlns:a16="http://schemas.microsoft.com/office/drawing/2014/main" id="{E3368B7A-2DE5-F27E-791F-D836FD97C5EB}"/>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5B9AB0BA-D1FF-F155-80DF-0E6A0F45F1A7}"/>
              </a:ext>
            </a:extLst>
          </p:cNvPr>
          <p:cNvSpPr>
            <a:spLocks noGrp="1"/>
          </p:cNvSpPr>
          <p:nvPr>
            <p:ph type="sldNum" sz="quarter" idx="12"/>
          </p:nvPr>
        </p:nvSpPr>
        <p:spPr/>
        <p:txBody>
          <a:bodyPr/>
          <a:lstStyle/>
          <a:p>
            <a:fld id="{2CFF912A-F1C3-4AC2-A39A-2658547142A9}" type="slidenum">
              <a:rPr lang="ru-RU" smtClean="0"/>
              <a:t>‹#›</a:t>
            </a:fld>
            <a:endParaRPr lang="ru-RU"/>
          </a:p>
        </p:txBody>
      </p:sp>
    </p:spTree>
    <p:extLst>
      <p:ext uri="{BB962C8B-B14F-4D97-AF65-F5344CB8AC3E}">
        <p14:creationId xmlns:p14="http://schemas.microsoft.com/office/powerpoint/2010/main" val="6069974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A393714-281F-7704-D9E2-57544C9C4073}"/>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CCB7F428-C653-8420-2D59-83847546BB2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5B28C0AC-EE21-A784-C911-E015BFA26D2A}"/>
              </a:ext>
            </a:extLst>
          </p:cNvPr>
          <p:cNvSpPr>
            <a:spLocks noGrp="1"/>
          </p:cNvSpPr>
          <p:nvPr>
            <p:ph type="dt" sz="half" idx="10"/>
          </p:nvPr>
        </p:nvSpPr>
        <p:spPr/>
        <p:txBody>
          <a:bodyPr/>
          <a:lstStyle/>
          <a:p>
            <a:fld id="{0A1E9990-B737-4439-9F79-C3A84648BDC1}" type="datetimeFigureOut">
              <a:rPr lang="ru-RU" smtClean="0"/>
              <a:t>13.03.2024</a:t>
            </a:fld>
            <a:endParaRPr lang="ru-RU"/>
          </a:p>
        </p:txBody>
      </p:sp>
      <p:sp>
        <p:nvSpPr>
          <p:cNvPr id="5" name="Нижний колонтитул 4">
            <a:extLst>
              <a:ext uri="{FF2B5EF4-FFF2-40B4-BE49-F238E27FC236}">
                <a16:creationId xmlns:a16="http://schemas.microsoft.com/office/drawing/2014/main" id="{2DB0840D-DBCF-61DA-3F8C-54A82EE677A9}"/>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05C11F11-0DF4-C21A-6CE1-00500E174863}"/>
              </a:ext>
            </a:extLst>
          </p:cNvPr>
          <p:cNvSpPr>
            <a:spLocks noGrp="1"/>
          </p:cNvSpPr>
          <p:nvPr>
            <p:ph type="sldNum" sz="quarter" idx="12"/>
          </p:nvPr>
        </p:nvSpPr>
        <p:spPr/>
        <p:txBody>
          <a:bodyPr/>
          <a:lstStyle/>
          <a:p>
            <a:fld id="{2CFF912A-F1C3-4AC2-A39A-2658547142A9}" type="slidenum">
              <a:rPr lang="ru-RU" smtClean="0"/>
              <a:t>‹#›</a:t>
            </a:fld>
            <a:endParaRPr lang="ru-RU"/>
          </a:p>
        </p:txBody>
      </p:sp>
    </p:spTree>
    <p:extLst>
      <p:ext uri="{BB962C8B-B14F-4D97-AF65-F5344CB8AC3E}">
        <p14:creationId xmlns:p14="http://schemas.microsoft.com/office/powerpoint/2010/main" val="15378497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63FDCBB-96D0-3943-7AFE-79B45C7CF960}"/>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5C96CACC-E5EE-80DA-63D0-8CDA775A08F3}"/>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392BA117-7276-22C1-9F06-8D595E77CA87}"/>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7E91D45B-0CF3-A787-3E5F-A884627C7B9B}"/>
              </a:ext>
            </a:extLst>
          </p:cNvPr>
          <p:cNvSpPr>
            <a:spLocks noGrp="1"/>
          </p:cNvSpPr>
          <p:nvPr>
            <p:ph type="dt" sz="half" idx="10"/>
          </p:nvPr>
        </p:nvSpPr>
        <p:spPr/>
        <p:txBody>
          <a:bodyPr/>
          <a:lstStyle/>
          <a:p>
            <a:fld id="{0A1E9990-B737-4439-9F79-C3A84648BDC1}" type="datetimeFigureOut">
              <a:rPr lang="ru-RU" smtClean="0"/>
              <a:t>13.03.2024</a:t>
            </a:fld>
            <a:endParaRPr lang="ru-RU"/>
          </a:p>
        </p:txBody>
      </p:sp>
      <p:sp>
        <p:nvSpPr>
          <p:cNvPr id="6" name="Нижний колонтитул 5">
            <a:extLst>
              <a:ext uri="{FF2B5EF4-FFF2-40B4-BE49-F238E27FC236}">
                <a16:creationId xmlns:a16="http://schemas.microsoft.com/office/drawing/2014/main" id="{582FC0F8-C7FF-E7B1-A1C8-7190F77A8EC2}"/>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45935BD2-A304-4B5C-2372-7B7BD4A885D8}"/>
              </a:ext>
            </a:extLst>
          </p:cNvPr>
          <p:cNvSpPr>
            <a:spLocks noGrp="1"/>
          </p:cNvSpPr>
          <p:nvPr>
            <p:ph type="sldNum" sz="quarter" idx="12"/>
          </p:nvPr>
        </p:nvSpPr>
        <p:spPr/>
        <p:txBody>
          <a:bodyPr/>
          <a:lstStyle/>
          <a:p>
            <a:fld id="{2CFF912A-F1C3-4AC2-A39A-2658547142A9}" type="slidenum">
              <a:rPr lang="ru-RU" smtClean="0"/>
              <a:t>‹#›</a:t>
            </a:fld>
            <a:endParaRPr lang="ru-RU"/>
          </a:p>
        </p:txBody>
      </p:sp>
    </p:spTree>
    <p:extLst>
      <p:ext uri="{BB962C8B-B14F-4D97-AF65-F5344CB8AC3E}">
        <p14:creationId xmlns:p14="http://schemas.microsoft.com/office/powerpoint/2010/main" val="3836304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B755FC5-F339-39B4-6724-59ACED0153F1}"/>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68C11559-1D44-F2D1-BA2D-112A4EEABEC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C02528AA-0350-F56D-5DB4-FABAF13271B8}"/>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66A025CC-E618-EC82-C8A6-C2FFD2B5200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4EF9A271-B371-EE13-9F68-5609AD7190A7}"/>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3551F48B-BE3C-F558-8D36-663BC82E664F}"/>
              </a:ext>
            </a:extLst>
          </p:cNvPr>
          <p:cNvSpPr>
            <a:spLocks noGrp="1"/>
          </p:cNvSpPr>
          <p:nvPr>
            <p:ph type="dt" sz="half" idx="10"/>
          </p:nvPr>
        </p:nvSpPr>
        <p:spPr/>
        <p:txBody>
          <a:bodyPr/>
          <a:lstStyle/>
          <a:p>
            <a:fld id="{0A1E9990-B737-4439-9F79-C3A84648BDC1}" type="datetimeFigureOut">
              <a:rPr lang="ru-RU" smtClean="0"/>
              <a:t>13.03.2024</a:t>
            </a:fld>
            <a:endParaRPr lang="ru-RU"/>
          </a:p>
        </p:txBody>
      </p:sp>
      <p:sp>
        <p:nvSpPr>
          <p:cNvPr id="8" name="Нижний колонтитул 7">
            <a:extLst>
              <a:ext uri="{FF2B5EF4-FFF2-40B4-BE49-F238E27FC236}">
                <a16:creationId xmlns:a16="http://schemas.microsoft.com/office/drawing/2014/main" id="{F099A99C-0570-02D6-2F37-765616382882}"/>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C2A0B315-DD30-897B-3EA5-CA73C929EB66}"/>
              </a:ext>
            </a:extLst>
          </p:cNvPr>
          <p:cNvSpPr>
            <a:spLocks noGrp="1"/>
          </p:cNvSpPr>
          <p:nvPr>
            <p:ph type="sldNum" sz="quarter" idx="12"/>
          </p:nvPr>
        </p:nvSpPr>
        <p:spPr/>
        <p:txBody>
          <a:bodyPr/>
          <a:lstStyle/>
          <a:p>
            <a:fld id="{2CFF912A-F1C3-4AC2-A39A-2658547142A9}" type="slidenum">
              <a:rPr lang="ru-RU" smtClean="0"/>
              <a:t>‹#›</a:t>
            </a:fld>
            <a:endParaRPr lang="ru-RU"/>
          </a:p>
        </p:txBody>
      </p:sp>
    </p:spTree>
    <p:extLst>
      <p:ext uri="{BB962C8B-B14F-4D97-AF65-F5344CB8AC3E}">
        <p14:creationId xmlns:p14="http://schemas.microsoft.com/office/powerpoint/2010/main" val="28664495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458AB60-7C8A-00BA-2885-93768D21BED6}"/>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FF425763-108C-48B4-9B92-D2887C43E7D3}"/>
              </a:ext>
            </a:extLst>
          </p:cNvPr>
          <p:cNvSpPr>
            <a:spLocks noGrp="1"/>
          </p:cNvSpPr>
          <p:nvPr>
            <p:ph type="dt" sz="half" idx="10"/>
          </p:nvPr>
        </p:nvSpPr>
        <p:spPr/>
        <p:txBody>
          <a:bodyPr/>
          <a:lstStyle/>
          <a:p>
            <a:fld id="{0A1E9990-B737-4439-9F79-C3A84648BDC1}" type="datetimeFigureOut">
              <a:rPr lang="ru-RU" smtClean="0"/>
              <a:t>13.03.2024</a:t>
            </a:fld>
            <a:endParaRPr lang="ru-RU"/>
          </a:p>
        </p:txBody>
      </p:sp>
      <p:sp>
        <p:nvSpPr>
          <p:cNvPr id="4" name="Нижний колонтитул 3">
            <a:extLst>
              <a:ext uri="{FF2B5EF4-FFF2-40B4-BE49-F238E27FC236}">
                <a16:creationId xmlns:a16="http://schemas.microsoft.com/office/drawing/2014/main" id="{07083B34-D714-E98E-D45D-E35C7294BC0C}"/>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F9E335E7-A489-C802-7106-23B46526B091}"/>
              </a:ext>
            </a:extLst>
          </p:cNvPr>
          <p:cNvSpPr>
            <a:spLocks noGrp="1"/>
          </p:cNvSpPr>
          <p:nvPr>
            <p:ph type="sldNum" sz="quarter" idx="12"/>
          </p:nvPr>
        </p:nvSpPr>
        <p:spPr/>
        <p:txBody>
          <a:bodyPr/>
          <a:lstStyle/>
          <a:p>
            <a:fld id="{2CFF912A-F1C3-4AC2-A39A-2658547142A9}" type="slidenum">
              <a:rPr lang="ru-RU" smtClean="0"/>
              <a:t>‹#›</a:t>
            </a:fld>
            <a:endParaRPr lang="ru-RU"/>
          </a:p>
        </p:txBody>
      </p:sp>
    </p:spTree>
    <p:extLst>
      <p:ext uri="{BB962C8B-B14F-4D97-AF65-F5344CB8AC3E}">
        <p14:creationId xmlns:p14="http://schemas.microsoft.com/office/powerpoint/2010/main" val="33650851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2829CCE8-DC97-EE2B-BAAA-459941AD1963}"/>
              </a:ext>
            </a:extLst>
          </p:cNvPr>
          <p:cNvSpPr>
            <a:spLocks noGrp="1"/>
          </p:cNvSpPr>
          <p:nvPr>
            <p:ph type="dt" sz="half" idx="10"/>
          </p:nvPr>
        </p:nvSpPr>
        <p:spPr/>
        <p:txBody>
          <a:bodyPr/>
          <a:lstStyle/>
          <a:p>
            <a:fld id="{0A1E9990-B737-4439-9F79-C3A84648BDC1}" type="datetimeFigureOut">
              <a:rPr lang="ru-RU" smtClean="0"/>
              <a:t>13.03.2024</a:t>
            </a:fld>
            <a:endParaRPr lang="ru-RU"/>
          </a:p>
        </p:txBody>
      </p:sp>
      <p:sp>
        <p:nvSpPr>
          <p:cNvPr id="3" name="Нижний колонтитул 2">
            <a:extLst>
              <a:ext uri="{FF2B5EF4-FFF2-40B4-BE49-F238E27FC236}">
                <a16:creationId xmlns:a16="http://schemas.microsoft.com/office/drawing/2014/main" id="{FDD4DC81-C12F-32C9-17DD-6406CBC4EAA6}"/>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4E9F842C-4AF3-F888-D243-A81FFFFC0068}"/>
              </a:ext>
            </a:extLst>
          </p:cNvPr>
          <p:cNvSpPr>
            <a:spLocks noGrp="1"/>
          </p:cNvSpPr>
          <p:nvPr>
            <p:ph type="sldNum" sz="quarter" idx="12"/>
          </p:nvPr>
        </p:nvSpPr>
        <p:spPr/>
        <p:txBody>
          <a:bodyPr/>
          <a:lstStyle/>
          <a:p>
            <a:fld id="{2CFF912A-F1C3-4AC2-A39A-2658547142A9}" type="slidenum">
              <a:rPr lang="ru-RU" smtClean="0"/>
              <a:t>‹#›</a:t>
            </a:fld>
            <a:endParaRPr lang="ru-RU"/>
          </a:p>
        </p:txBody>
      </p:sp>
    </p:spTree>
    <p:extLst>
      <p:ext uri="{BB962C8B-B14F-4D97-AF65-F5344CB8AC3E}">
        <p14:creationId xmlns:p14="http://schemas.microsoft.com/office/powerpoint/2010/main" val="32995095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501A905-53CD-A07A-8505-129F83A45BBA}"/>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0C3ADDF6-0B97-2A2C-4E1B-D013E0E63B5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3256D518-6A76-67E4-29BC-5C6B99AFDC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1BE4A33A-62F7-0E71-D2EA-E55B9F37F282}"/>
              </a:ext>
            </a:extLst>
          </p:cNvPr>
          <p:cNvSpPr>
            <a:spLocks noGrp="1"/>
          </p:cNvSpPr>
          <p:nvPr>
            <p:ph type="dt" sz="half" idx="10"/>
          </p:nvPr>
        </p:nvSpPr>
        <p:spPr/>
        <p:txBody>
          <a:bodyPr/>
          <a:lstStyle/>
          <a:p>
            <a:fld id="{0A1E9990-B737-4439-9F79-C3A84648BDC1}" type="datetimeFigureOut">
              <a:rPr lang="ru-RU" smtClean="0"/>
              <a:t>13.03.2024</a:t>
            </a:fld>
            <a:endParaRPr lang="ru-RU"/>
          </a:p>
        </p:txBody>
      </p:sp>
      <p:sp>
        <p:nvSpPr>
          <p:cNvPr id="6" name="Нижний колонтитул 5">
            <a:extLst>
              <a:ext uri="{FF2B5EF4-FFF2-40B4-BE49-F238E27FC236}">
                <a16:creationId xmlns:a16="http://schemas.microsoft.com/office/drawing/2014/main" id="{83E9AC8D-F0E0-D952-6916-BFEEDF9AE544}"/>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EF7AC22F-4A94-EBD6-A67D-12C71C33CA4E}"/>
              </a:ext>
            </a:extLst>
          </p:cNvPr>
          <p:cNvSpPr>
            <a:spLocks noGrp="1"/>
          </p:cNvSpPr>
          <p:nvPr>
            <p:ph type="sldNum" sz="quarter" idx="12"/>
          </p:nvPr>
        </p:nvSpPr>
        <p:spPr/>
        <p:txBody>
          <a:bodyPr/>
          <a:lstStyle/>
          <a:p>
            <a:fld id="{2CFF912A-F1C3-4AC2-A39A-2658547142A9}" type="slidenum">
              <a:rPr lang="ru-RU" smtClean="0"/>
              <a:t>‹#›</a:t>
            </a:fld>
            <a:endParaRPr lang="ru-RU"/>
          </a:p>
        </p:txBody>
      </p:sp>
    </p:spTree>
    <p:extLst>
      <p:ext uri="{BB962C8B-B14F-4D97-AF65-F5344CB8AC3E}">
        <p14:creationId xmlns:p14="http://schemas.microsoft.com/office/powerpoint/2010/main" val="35646544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9651985-7A06-092E-1895-4B71E872D4CF}"/>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997C09AC-33E0-6624-DB75-7DA283CFC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608998B3-F6BE-7042-2392-B192E5FB57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D2208C4F-A689-210F-3E23-18B384C8DF32}"/>
              </a:ext>
            </a:extLst>
          </p:cNvPr>
          <p:cNvSpPr>
            <a:spLocks noGrp="1"/>
          </p:cNvSpPr>
          <p:nvPr>
            <p:ph type="dt" sz="half" idx="10"/>
          </p:nvPr>
        </p:nvSpPr>
        <p:spPr/>
        <p:txBody>
          <a:bodyPr/>
          <a:lstStyle/>
          <a:p>
            <a:fld id="{0A1E9990-B737-4439-9F79-C3A84648BDC1}" type="datetimeFigureOut">
              <a:rPr lang="ru-RU" smtClean="0"/>
              <a:t>13.03.2024</a:t>
            </a:fld>
            <a:endParaRPr lang="ru-RU"/>
          </a:p>
        </p:txBody>
      </p:sp>
      <p:sp>
        <p:nvSpPr>
          <p:cNvPr id="6" name="Нижний колонтитул 5">
            <a:extLst>
              <a:ext uri="{FF2B5EF4-FFF2-40B4-BE49-F238E27FC236}">
                <a16:creationId xmlns:a16="http://schemas.microsoft.com/office/drawing/2014/main" id="{2F8F642A-45AC-C579-C730-B807D926212D}"/>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94C7665D-46C8-36E1-E3E5-3A334C912D03}"/>
              </a:ext>
            </a:extLst>
          </p:cNvPr>
          <p:cNvSpPr>
            <a:spLocks noGrp="1"/>
          </p:cNvSpPr>
          <p:nvPr>
            <p:ph type="sldNum" sz="quarter" idx="12"/>
          </p:nvPr>
        </p:nvSpPr>
        <p:spPr/>
        <p:txBody>
          <a:bodyPr/>
          <a:lstStyle/>
          <a:p>
            <a:fld id="{2CFF912A-F1C3-4AC2-A39A-2658547142A9}" type="slidenum">
              <a:rPr lang="ru-RU" smtClean="0"/>
              <a:t>‹#›</a:t>
            </a:fld>
            <a:endParaRPr lang="ru-RU"/>
          </a:p>
        </p:txBody>
      </p:sp>
    </p:spTree>
    <p:extLst>
      <p:ext uri="{BB962C8B-B14F-4D97-AF65-F5344CB8AC3E}">
        <p14:creationId xmlns:p14="http://schemas.microsoft.com/office/powerpoint/2010/main" val="34975668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B498126-0248-C655-EA31-8AD4D1FCE93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FBD5A85B-849F-986C-4E1C-9CB47DD243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B91D0A46-79D2-98A1-E772-388768442B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1E9990-B737-4439-9F79-C3A84648BDC1}" type="datetimeFigureOut">
              <a:rPr lang="ru-RU" smtClean="0"/>
              <a:t>13.03.2024</a:t>
            </a:fld>
            <a:endParaRPr lang="ru-RU"/>
          </a:p>
        </p:txBody>
      </p:sp>
      <p:sp>
        <p:nvSpPr>
          <p:cNvPr id="5" name="Нижний колонтитул 4">
            <a:extLst>
              <a:ext uri="{FF2B5EF4-FFF2-40B4-BE49-F238E27FC236}">
                <a16:creationId xmlns:a16="http://schemas.microsoft.com/office/drawing/2014/main" id="{16D969A5-DF4D-96D3-A9C1-3CD78A8A41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A8BAE85E-A2DE-C3A7-B0EF-483D7B93B88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FF912A-F1C3-4AC2-A39A-2658547142A9}" type="slidenum">
              <a:rPr lang="ru-RU" smtClean="0"/>
              <a:t>‹#›</a:t>
            </a:fld>
            <a:endParaRPr lang="ru-RU"/>
          </a:p>
        </p:txBody>
      </p:sp>
    </p:spTree>
    <p:extLst>
      <p:ext uri="{BB962C8B-B14F-4D97-AF65-F5344CB8AC3E}">
        <p14:creationId xmlns:p14="http://schemas.microsoft.com/office/powerpoint/2010/main" val="42622102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s://pravbrest.by/archives/13652" TargetMode="External"/><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9.png"/><Relationship Id="rId7" Type="http://schemas.openxmlformats.org/officeDocument/2006/relationships/hyperlink" Target="https://drevo-info.ru/articles/9309.html" TargetMode="External"/><Relationship Id="rId2" Type="http://schemas.openxmlformats.org/officeDocument/2006/relationships/image" Target="../media/image8.png"/><Relationship Id="rId1" Type="http://schemas.openxmlformats.org/officeDocument/2006/relationships/slideLayout" Target="../slideLayouts/slideLayout6.xml"/><Relationship Id="rId6" Type="http://schemas.openxmlformats.org/officeDocument/2006/relationships/hyperlink" Target="https://drevo-info.ru/articles/776.html" TargetMode="External"/><Relationship Id="rId5" Type="http://schemas.openxmlformats.org/officeDocument/2006/relationships/hyperlink" Target="https://drevo-info.ru/articles/1503.html" TargetMode="External"/><Relationship Id="rId4" Type="http://schemas.openxmlformats.org/officeDocument/2006/relationships/hyperlink" Target="https://drevo-info.ru/articles/657.html"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B4744EC-8530-6089-CC84-DD3FB61E9B46}"/>
              </a:ext>
            </a:extLst>
          </p:cNvPr>
          <p:cNvSpPr>
            <a:spLocks noGrp="1"/>
          </p:cNvSpPr>
          <p:nvPr>
            <p:ph type="ctrTitle"/>
          </p:nvPr>
        </p:nvSpPr>
        <p:spPr>
          <a:xfrm>
            <a:off x="788893" y="1547626"/>
            <a:ext cx="10399059" cy="2002398"/>
          </a:xfrm>
        </p:spPr>
        <p:txBody>
          <a:bodyPr>
            <a:noAutofit/>
          </a:bodyPr>
          <a:lstStyle/>
          <a:p>
            <a:pPr>
              <a:lnSpc>
                <a:spcPct val="115000"/>
              </a:lnSpc>
              <a:spcAft>
                <a:spcPts val="1000"/>
              </a:spcAft>
            </a:pPr>
            <a:r>
              <a:rPr lang="be-BY" sz="4000" b="1" kern="100" dirty="0">
                <a:solidFill>
                  <a:schemeClr val="accent1"/>
                </a:solidFill>
                <a:latin typeface="Arial Narrow" panose="020B0606020202030204" pitchFamily="34" charset="0"/>
                <a:ea typeface="Calibri" panose="020F0502020204030204" pitchFamily="34" charset="0"/>
              </a:rPr>
              <a:t>О</a:t>
            </a:r>
            <a:r>
              <a:rPr lang="be-BY" sz="4000" b="1" kern="100" dirty="0">
                <a:solidFill>
                  <a:schemeClr val="accent1"/>
                </a:solidFill>
                <a:effectLst/>
                <a:latin typeface="Arial Narrow" panose="020B0606020202030204" pitchFamily="34" charset="0"/>
                <a:ea typeface="Calibri" panose="020F0502020204030204" pitchFamily="34" charset="0"/>
              </a:rPr>
              <a:t>тец  Антоний Збудский:</a:t>
            </a:r>
            <a:br>
              <a:rPr lang="ru-RU" sz="4000" kern="100" dirty="0">
                <a:solidFill>
                  <a:schemeClr val="accent1"/>
                </a:solidFill>
                <a:effectLst/>
                <a:latin typeface="Arial Narrow" panose="020B0606020202030204" pitchFamily="34" charset="0"/>
                <a:ea typeface="Calibri" panose="020F0502020204030204" pitchFamily="34" charset="0"/>
              </a:rPr>
            </a:br>
            <a:r>
              <a:rPr lang="be-BY" sz="4000" b="1" kern="100" dirty="0">
                <a:solidFill>
                  <a:schemeClr val="accent1"/>
                </a:solidFill>
                <a:effectLst/>
                <a:latin typeface="Arial Narrow" panose="020B0606020202030204" pitchFamily="34" charset="0"/>
                <a:ea typeface="Calibri" panose="020F0502020204030204" pitchFamily="34" charset="0"/>
              </a:rPr>
              <a:t>вехи жизни священника через памятные записи в богослужебных книгах</a:t>
            </a:r>
            <a:endParaRPr lang="ru-RU" sz="4000" dirty="0">
              <a:solidFill>
                <a:schemeClr val="accent1"/>
              </a:solidFill>
              <a:latin typeface="Arial Narrow" panose="020B0606020202030204" pitchFamily="34" charset="0"/>
            </a:endParaRPr>
          </a:p>
        </p:txBody>
      </p:sp>
      <p:sp>
        <p:nvSpPr>
          <p:cNvPr id="3" name="Подзаголовок 2">
            <a:extLst>
              <a:ext uri="{FF2B5EF4-FFF2-40B4-BE49-F238E27FC236}">
                <a16:creationId xmlns:a16="http://schemas.microsoft.com/office/drawing/2014/main" id="{C17D903E-170B-F4E6-1A3B-98F59F62AA15}"/>
              </a:ext>
            </a:extLst>
          </p:cNvPr>
          <p:cNvSpPr>
            <a:spLocks noGrp="1"/>
          </p:cNvSpPr>
          <p:nvPr>
            <p:ph type="subTitle" idx="1"/>
          </p:nvPr>
        </p:nvSpPr>
        <p:spPr>
          <a:xfrm>
            <a:off x="5360893" y="4175203"/>
            <a:ext cx="6553201" cy="1982974"/>
          </a:xfrm>
        </p:spPr>
        <p:txBody>
          <a:bodyPr>
            <a:normAutofit/>
          </a:bodyPr>
          <a:lstStyle/>
          <a:p>
            <a:endParaRPr lang="ru-RU" b="1" dirty="0">
              <a:latin typeface="Arial Narrow" panose="020B0606020202030204" pitchFamily="34" charset="0"/>
            </a:endParaRPr>
          </a:p>
          <a:p>
            <a:r>
              <a:rPr lang="ru-RU" b="1" dirty="0">
                <a:solidFill>
                  <a:schemeClr val="accent1"/>
                </a:solidFill>
                <a:latin typeface="Arial Narrow" panose="020B0606020202030204" pitchFamily="34" charset="0"/>
              </a:rPr>
              <a:t>виртуальная книжная выставка</a:t>
            </a:r>
          </a:p>
          <a:p>
            <a:r>
              <a:rPr lang="ru-RU" b="1" dirty="0">
                <a:solidFill>
                  <a:schemeClr val="accent1"/>
                </a:solidFill>
                <a:latin typeface="Arial Narrow" panose="020B0606020202030204" pitchFamily="34" charset="0"/>
              </a:rPr>
              <a:t>из фондов Свято-Рождество-Богородицкого монастыря г. Бреста</a:t>
            </a:r>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445" y="3707934"/>
            <a:ext cx="5353465" cy="3020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851647" y="224118"/>
            <a:ext cx="11062447" cy="1015663"/>
          </a:xfrm>
          <a:prstGeom prst="rect">
            <a:avLst/>
          </a:prstGeom>
          <a:noFill/>
        </p:spPr>
        <p:txBody>
          <a:bodyPr wrap="square" rtlCol="0">
            <a:spAutoFit/>
          </a:bodyPr>
          <a:lstStyle/>
          <a:p>
            <a:pPr algn="ctr"/>
            <a:r>
              <a:rPr lang="ru-RU" sz="6000" b="1" dirty="0">
                <a:solidFill>
                  <a:schemeClr val="accent1"/>
                </a:solidFill>
                <a:latin typeface="Arial Narrow" panose="020B0606020202030204" pitchFamily="34" charset="0"/>
              </a:rPr>
              <a:t>ДЕНЬ ПРАВОСЛАВНОЙ КНИГИ</a:t>
            </a:r>
          </a:p>
        </p:txBody>
      </p:sp>
    </p:spTree>
    <p:extLst>
      <p:ext uri="{BB962C8B-B14F-4D97-AF65-F5344CB8AC3E}">
        <p14:creationId xmlns:p14="http://schemas.microsoft.com/office/powerpoint/2010/main" val="34632411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913BD435-4560-FEEE-9A00-5720F452A9BC}"/>
              </a:ext>
            </a:extLst>
          </p:cNvPr>
          <p:cNvPicPr>
            <a:picLocks noChangeAspect="1"/>
          </p:cNvPicPr>
          <p:nvPr/>
        </p:nvPicPr>
        <p:blipFill>
          <a:blip r:embed="rId2"/>
          <a:stretch>
            <a:fillRect/>
          </a:stretch>
        </p:blipFill>
        <p:spPr>
          <a:xfrm>
            <a:off x="137020" y="1174457"/>
            <a:ext cx="3754498" cy="5562219"/>
          </a:xfrm>
          <a:prstGeom prst="rect">
            <a:avLst/>
          </a:prstGeom>
        </p:spPr>
      </p:pic>
      <p:pic>
        <p:nvPicPr>
          <p:cNvPr id="6" name="Рисунок 5">
            <a:extLst>
              <a:ext uri="{FF2B5EF4-FFF2-40B4-BE49-F238E27FC236}">
                <a16:creationId xmlns:a16="http://schemas.microsoft.com/office/drawing/2014/main" id="{22AA15E1-013F-A4E3-D3C7-4CDBE2742705}"/>
              </a:ext>
            </a:extLst>
          </p:cNvPr>
          <p:cNvPicPr>
            <a:picLocks noChangeAspect="1"/>
          </p:cNvPicPr>
          <p:nvPr/>
        </p:nvPicPr>
        <p:blipFill>
          <a:blip r:embed="rId3"/>
          <a:stretch>
            <a:fillRect/>
          </a:stretch>
        </p:blipFill>
        <p:spPr>
          <a:xfrm>
            <a:off x="3990308" y="1174456"/>
            <a:ext cx="4023918" cy="5562219"/>
          </a:xfrm>
          <a:prstGeom prst="rect">
            <a:avLst/>
          </a:prstGeom>
        </p:spPr>
      </p:pic>
      <p:pic>
        <p:nvPicPr>
          <p:cNvPr id="8" name="Рисунок 7">
            <a:extLst>
              <a:ext uri="{FF2B5EF4-FFF2-40B4-BE49-F238E27FC236}">
                <a16:creationId xmlns:a16="http://schemas.microsoft.com/office/drawing/2014/main" id="{F3EA9083-5627-3CD9-C9B6-520867EDBFCA}"/>
              </a:ext>
            </a:extLst>
          </p:cNvPr>
          <p:cNvPicPr>
            <a:picLocks noChangeAspect="1"/>
          </p:cNvPicPr>
          <p:nvPr/>
        </p:nvPicPr>
        <p:blipFill>
          <a:blip r:embed="rId4"/>
          <a:stretch>
            <a:fillRect/>
          </a:stretch>
        </p:blipFill>
        <p:spPr>
          <a:xfrm>
            <a:off x="8113016" y="1174456"/>
            <a:ext cx="3853287" cy="5541806"/>
          </a:xfrm>
          <a:prstGeom prst="rect">
            <a:avLst/>
          </a:prstGeom>
        </p:spPr>
      </p:pic>
      <p:sp>
        <p:nvSpPr>
          <p:cNvPr id="10" name="Заголовок 9">
            <a:extLst>
              <a:ext uri="{FF2B5EF4-FFF2-40B4-BE49-F238E27FC236}">
                <a16:creationId xmlns:a16="http://schemas.microsoft.com/office/drawing/2014/main" id="{F051345B-55BC-E2D1-4130-E82D95C346A4}"/>
              </a:ext>
            </a:extLst>
          </p:cNvPr>
          <p:cNvSpPr>
            <a:spLocks noGrp="1"/>
          </p:cNvSpPr>
          <p:nvPr>
            <p:ph type="title"/>
          </p:nvPr>
        </p:nvSpPr>
        <p:spPr>
          <a:xfrm>
            <a:off x="243281" y="154525"/>
            <a:ext cx="11820088" cy="860543"/>
          </a:xfrm>
        </p:spPr>
        <p:txBody>
          <a:bodyPr>
            <a:normAutofit fontScale="90000"/>
          </a:bodyPr>
          <a:lstStyle/>
          <a:p>
            <a:pPr algn="ctr"/>
            <a:r>
              <a:rPr lang="ru-RU" dirty="0">
                <a:latin typeface="Georgia" panose="02040502050405020303" pitchFamily="18" charset="0"/>
              </a:rPr>
              <a:t>3. Последование вечерни и утрени. – </a:t>
            </a:r>
            <a:br>
              <a:rPr lang="ru-RU" dirty="0">
                <a:latin typeface="Georgia" panose="02040502050405020303" pitchFamily="18" charset="0"/>
              </a:rPr>
            </a:br>
            <a:r>
              <a:rPr lang="ru-RU" dirty="0">
                <a:latin typeface="Georgia" panose="02040502050405020303" pitchFamily="18" charset="0"/>
              </a:rPr>
              <a:t>Варшава: синодальная типография, 1926. – 112с.</a:t>
            </a:r>
          </a:p>
        </p:txBody>
      </p:sp>
    </p:spTree>
    <p:extLst>
      <p:ext uri="{BB962C8B-B14F-4D97-AF65-F5344CB8AC3E}">
        <p14:creationId xmlns:p14="http://schemas.microsoft.com/office/powerpoint/2010/main" val="39352058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25145D04-1FF1-BF63-7FA7-98FB4F786B99}"/>
              </a:ext>
            </a:extLst>
          </p:cNvPr>
          <p:cNvPicPr>
            <a:picLocks noChangeAspect="1"/>
          </p:cNvPicPr>
          <p:nvPr/>
        </p:nvPicPr>
        <p:blipFill>
          <a:blip r:embed="rId2"/>
          <a:stretch>
            <a:fillRect/>
          </a:stretch>
        </p:blipFill>
        <p:spPr>
          <a:xfrm>
            <a:off x="4120175" y="1140903"/>
            <a:ext cx="3951650" cy="5570608"/>
          </a:xfrm>
          <a:prstGeom prst="rect">
            <a:avLst/>
          </a:prstGeom>
        </p:spPr>
      </p:pic>
      <p:pic>
        <p:nvPicPr>
          <p:cNvPr id="6" name="Рисунок 5">
            <a:extLst>
              <a:ext uri="{FF2B5EF4-FFF2-40B4-BE49-F238E27FC236}">
                <a16:creationId xmlns:a16="http://schemas.microsoft.com/office/drawing/2014/main" id="{D57EE716-88CE-E342-4E92-6FAC3CA3D738}"/>
              </a:ext>
            </a:extLst>
          </p:cNvPr>
          <p:cNvPicPr>
            <a:picLocks noChangeAspect="1"/>
          </p:cNvPicPr>
          <p:nvPr/>
        </p:nvPicPr>
        <p:blipFill>
          <a:blip r:embed="rId3"/>
          <a:stretch>
            <a:fillRect/>
          </a:stretch>
        </p:blipFill>
        <p:spPr>
          <a:xfrm>
            <a:off x="177637" y="1140903"/>
            <a:ext cx="3821088" cy="5570607"/>
          </a:xfrm>
          <a:prstGeom prst="rect">
            <a:avLst/>
          </a:prstGeom>
        </p:spPr>
      </p:pic>
      <p:sp>
        <p:nvSpPr>
          <p:cNvPr id="2" name="Заголовок 1">
            <a:extLst>
              <a:ext uri="{FF2B5EF4-FFF2-40B4-BE49-F238E27FC236}">
                <a16:creationId xmlns:a16="http://schemas.microsoft.com/office/drawing/2014/main" id="{CAD191D2-CE25-1952-92FF-D6DA6AC53D9E}"/>
              </a:ext>
            </a:extLst>
          </p:cNvPr>
          <p:cNvSpPr>
            <a:spLocks noGrp="1"/>
          </p:cNvSpPr>
          <p:nvPr>
            <p:ph type="title"/>
          </p:nvPr>
        </p:nvSpPr>
        <p:spPr>
          <a:xfrm>
            <a:off x="109057" y="0"/>
            <a:ext cx="12082943" cy="1140903"/>
          </a:xfrm>
        </p:spPr>
        <p:txBody>
          <a:bodyPr>
            <a:normAutofit fontScale="90000"/>
          </a:bodyPr>
          <a:lstStyle/>
          <a:p>
            <a:r>
              <a:rPr lang="ru-RU" sz="4400" dirty="0">
                <a:latin typeface="Georgia" panose="02040502050405020303" pitchFamily="18" charset="0"/>
              </a:rPr>
              <a:t>Памятные надписи в </a:t>
            </a:r>
            <a:r>
              <a:rPr lang="ru-RU" dirty="0">
                <a:latin typeface="Georgia" panose="02040502050405020303" pitchFamily="18" charset="0"/>
              </a:rPr>
              <a:t>Последование вечерни и утрени</a:t>
            </a:r>
            <a:endParaRPr lang="ru-RU" dirty="0"/>
          </a:p>
        </p:txBody>
      </p:sp>
      <p:sp>
        <p:nvSpPr>
          <p:cNvPr id="3" name="TextBox 2">
            <a:extLst>
              <a:ext uri="{FF2B5EF4-FFF2-40B4-BE49-F238E27FC236}">
                <a16:creationId xmlns:a16="http://schemas.microsoft.com/office/drawing/2014/main" id="{6EEF14D0-E09C-3F7C-1ED0-5C441C2989BF}"/>
              </a:ext>
            </a:extLst>
          </p:cNvPr>
          <p:cNvSpPr txBox="1"/>
          <p:nvPr/>
        </p:nvSpPr>
        <p:spPr>
          <a:xfrm>
            <a:off x="8193275" y="1442906"/>
            <a:ext cx="3821087" cy="3416320"/>
          </a:xfrm>
          <a:prstGeom prst="rect">
            <a:avLst/>
          </a:prstGeom>
          <a:noFill/>
        </p:spPr>
        <p:txBody>
          <a:bodyPr wrap="square" rtlCol="0">
            <a:spAutoFit/>
          </a:bodyPr>
          <a:lstStyle/>
          <a:p>
            <a:pPr algn="ctr"/>
            <a:r>
              <a:rPr lang="ru-RU" sz="1800" i="1" dirty="0">
                <a:latin typeface="Georgia" panose="02040502050405020303" pitchFamily="18" charset="0"/>
              </a:rPr>
              <a:t>на форзаце титульного листа:</a:t>
            </a:r>
          </a:p>
          <a:p>
            <a:endParaRPr lang="ru-RU" sz="1800" dirty="0">
              <a:latin typeface="Georgia" panose="02040502050405020303" pitchFamily="18" charset="0"/>
            </a:endParaRPr>
          </a:p>
          <a:p>
            <a:r>
              <a:rPr lang="ru-RU" b="1" dirty="0">
                <a:latin typeface="Georgia" panose="02040502050405020303" pitchFamily="18" charset="0"/>
              </a:rPr>
              <a:t>«21 ноября 1943 г. диакон Антоний </a:t>
            </a:r>
            <a:r>
              <a:rPr lang="ru-RU" b="1" dirty="0" err="1">
                <a:latin typeface="Georgia" panose="02040502050405020303" pitchFamily="18" charset="0"/>
              </a:rPr>
              <a:t>Збудский</a:t>
            </a:r>
            <a:r>
              <a:rPr lang="ru-RU" b="1" dirty="0">
                <a:latin typeface="Georgia" panose="02040502050405020303" pitchFamily="18" charset="0"/>
              </a:rPr>
              <a:t>»</a:t>
            </a:r>
          </a:p>
          <a:p>
            <a:r>
              <a:rPr lang="ru-RU" b="1" dirty="0">
                <a:latin typeface="Georgia" panose="02040502050405020303" pitchFamily="18" charset="0"/>
              </a:rPr>
              <a:t>«Радость, Каменец-</a:t>
            </a:r>
            <a:r>
              <a:rPr lang="ru-RU" b="1" dirty="0" err="1">
                <a:latin typeface="Georgia" panose="02040502050405020303" pitchFamily="18" charset="0"/>
              </a:rPr>
              <a:t>Литов</a:t>
            </a:r>
            <a:r>
              <a:rPr lang="ru-RU" b="1" dirty="0">
                <a:latin typeface="Georgia" panose="02040502050405020303" pitchFamily="18" charset="0"/>
              </a:rPr>
              <a:t>. Благочиние»</a:t>
            </a:r>
          </a:p>
          <a:p>
            <a:r>
              <a:rPr lang="ru-RU" b="1" dirty="0">
                <a:latin typeface="Georgia" panose="02040502050405020303" pitchFamily="18" charset="0"/>
              </a:rPr>
              <a:t>«Священник Антоний </a:t>
            </a:r>
            <a:r>
              <a:rPr lang="ru-RU" b="1" dirty="0" err="1">
                <a:latin typeface="Georgia" panose="02040502050405020303" pitchFamily="18" charset="0"/>
              </a:rPr>
              <a:t>Збудский</a:t>
            </a:r>
            <a:r>
              <a:rPr lang="ru-RU" b="1" dirty="0">
                <a:latin typeface="Georgia" panose="02040502050405020303" pitchFamily="18" charset="0"/>
              </a:rPr>
              <a:t>»</a:t>
            </a:r>
          </a:p>
          <a:p>
            <a:endParaRPr lang="ru-RU" sz="1800" dirty="0">
              <a:latin typeface="Georgia" panose="02040502050405020303" pitchFamily="18" charset="0"/>
            </a:endParaRPr>
          </a:p>
          <a:p>
            <a:pPr algn="ctr"/>
            <a:r>
              <a:rPr lang="ru-RU" sz="1800" i="1" dirty="0">
                <a:latin typeface="Georgia" panose="02040502050405020303" pitchFamily="18" charset="0"/>
              </a:rPr>
              <a:t>на форзаце в конце книги:</a:t>
            </a:r>
          </a:p>
          <a:p>
            <a:endParaRPr lang="ru-RU" dirty="0"/>
          </a:p>
          <a:p>
            <a:r>
              <a:rPr lang="ru-RU" b="1" dirty="0">
                <a:latin typeface="Georgia" panose="02040502050405020303" pitchFamily="18" charset="0"/>
              </a:rPr>
              <a:t>«Священник Ант. </a:t>
            </a:r>
            <a:r>
              <a:rPr lang="ru-RU" b="1" dirty="0" err="1">
                <a:latin typeface="Georgia" panose="02040502050405020303" pitchFamily="18" charset="0"/>
              </a:rPr>
              <a:t>Збудский</a:t>
            </a:r>
            <a:r>
              <a:rPr lang="ru-RU" b="1" dirty="0">
                <a:latin typeface="Georgia" panose="02040502050405020303" pitchFamily="18" charset="0"/>
              </a:rPr>
              <a:t>»</a:t>
            </a:r>
          </a:p>
        </p:txBody>
      </p:sp>
    </p:spTree>
    <p:extLst>
      <p:ext uri="{BB962C8B-B14F-4D97-AF65-F5344CB8AC3E}">
        <p14:creationId xmlns:p14="http://schemas.microsoft.com/office/powerpoint/2010/main" val="3645598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E38C652-4492-BE22-F91F-CE4B0056443B}"/>
              </a:ext>
            </a:extLst>
          </p:cNvPr>
          <p:cNvSpPr>
            <a:spLocks noGrp="1"/>
          </p:cNvSpPr>
          <p:nvPr>
            <p:ph type="title"/>
          </p:nvPr>
        </p:nvSpPr>
        <p:spPr>
          <a:xfrm>
            <a:off x="469783" y="365125"/>
            <a:ext cx="11325138" cy="1325563"/>
          </a:xfrm>
        </p:spPr>
        <p:txBody>
          <a:bodyPr>
            <a:normAutofit fontScale="90000"/>
          </a:bodyPr>
          <a:lstStyle/>
          <a:p>
            <a:pPr algn="ctr"/>
            <a:r>
              <a:rPr lang="ru-RU" dirty="0">
                <a:latin typeface="Georgia" panose="02040502050405020303" pitchFamily="18" charset="0"/>
              </a:rPr>
              <a:t>4. Литургия св. Иоанна Златоуста. – Варшава: Синодальная типография, 1926. – 92 с. </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8572" y="1690688"/>
            <a:ext cx="3589629" cy="50491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783" y="1690688"/>
            <a:ext cx="3389592" cy="50327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Рисунок 4">
            <a:extLst>
              <a:ext uri="{FF2B5EF4-FFF2-40B4-BE49-F238E27FC236}">
                <a16:creationId xmlns:a16="http://schemas.microsoft.com/office/drawing/2014/main" id="{BFC4E884-7EEE-D5B6-3F8C-B7153AA0EC43}"/>
              </a:ext>
            </a:extLst>
          </p:cNvPr>
          <p:cNvPicPr>
            <a:picLocks noChangeAspect="1"/>
          </p:cNvPicPr>
          <p:nvPr/>
        </p:nvPicPr>
        <p:blipFill>
          <a:blip r:embed="rId4"/>
          <a:stretch>
            <a:fillRect/>
          </a:stretch>
        </p:blipFill>
        <p:spPr>
          <a:xfrm>
            <a:off x="8136661" y="1707055"/>
            <a:ext cx="3409595" cy="5016416"/>
          </a:xfrm>
          <a:prstGeom prst="rect">
            <a:avLst/>
          </a:prstGeom>
        </p:spPr>
      </p:pic>
    </p:spTree>
    <p:extLst>
      <p:ext uri="{BB962C8B-B14F-4D97-AF65-F5344CB8AC3E}">
        <p14:creationId xmlns:p14="http://schemas.microsoft.com/office/powerpoint/2010/main" val="19080702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6"/>
            <a:ext cx="10515600" cy="988546"/>
          </a:xfrm>
        </p:spPr>
        <p:txBody>
          <a:bodyPr>
            <a:normAutofit fontScale="90000"/>
          </a:bodyPr>
          <a:lstStyle/>
          <a:p>
            <a:pPr algn="ctr"/>
            <a:r>
              <a:rPr lang="ru-RU" dirty="0">
                <a:latin typeface="Georgia" panose="02040502050405020303" pitchFamily="18" charset="0"/>
              </a:rPr>
              <a:t>Памятные надписи в «Литургия св. Иоанна Златоуста»</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8002" y="1529366"/>
            <a:ext cx="3009900" cy="487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7594" y="1529366"/>
            <a:ext cx="3351415" cy="487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773" y="1529366"/>
            <a:ext cx="3284537" cy="487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a:extLst>
              <a:ext uri="{FF2B5EF4-FFF2-40B4-BE49-F238E27FC236}">
                <a16:creationId xmlns:a16="http://schemas.microsoft.com/office/drawing/2014/main" id="{281FD91D-7CFF-A366-927E-968C8EA8BB9A}"/>
              </a:ext>
            </a:extLst>
          </p:cNvPr>
          <p:cNvSpPr txBox="1"/>
          <p:nvPr/>
        </p:nvSpPr>
        <p:spPr>
          <a:xfrm>
            <a:off x="9899009" y="1565492"/>
            <a:ext cx="2292991" cy="4801314"/>
          </a:xfrm>
          <a:prstGeom prst="rect">
            <a:avLst/>
          </a:prstGeom>
          <a:noFill/>
        </p:spPr>
        <p:txBody>
          <a:bodyPr wrap="square" rtlCol="0">
            <a:spAutoFit/>
          </a:bodyPr>
          <a:lstStyle/>
          <a:p>
            <a:r>
              <a:rPr lang="ru-RU" i="1" dirty="0">
                <a:latin typeface="Georgia" panose="02040502050405020303" pitchFamily="18" charset="0"/>
              </a:rPr>
              <a:t>Надписи на форзаце титульного листа, обратной стороне титульного листа и в конце книги:</a:t>
            </a:r>
          </a:p>
          <a:p>
            <a:endParaRPr lang="ru-RU" dirty="0">
              <a:latin typeface="Georgia" panose="02040502050405020303" pitchFamily="18" charset="0"/>
            </a:endParaRPr>
          </a:p>
          <a:p>
            <a:r>
              <a:rPr lang="ru-RU" b="1" dirty="0">
                <a:latin typeface="Georgia" panose="02040502050405020303" pitchFamily="18" charset="0"/>
              </a:rPr>
              <a:t>«21 ноября 1943 г. диакон Антоний </a:t>
            </a:r>
            <a:r>
              <a:rPr lang="ru-RU" b="1" dirty="0" err="1">
                <a:latin typeface="Georgia" panose="02040502050405020303" pitchFamily="18" charset="0"/>
              </a:rPr>
              <a:t>Збудский</a:t>
            </a:r>
            <a:r>
              <a:rPr lang="ru-RU" b="1" dirty="0">
                <a:latin typeface="Georgia" panose="02040502050405020303" pitchFamily="18" charset="0"/>
              </a:rPr>
              <a:t>»</a:t>
            </a:r>
          </a:p>
          <a:p>
            <a:r>
              <a:rPr lang="ru-RU" b="1" dirty="0">
                <a:latin typeface="Georgia" panose="02040502050405020303" pitchFamily="18" charset="0"/>
              </a:rPr>
              <a:t>«Священник Антоний </a:t>
            </a:r>
            <a:r>
              <a:rPr lang="ru-RU" b="1" dirty="0" err="1">
                <a:latin typeface="Georgia" panose="02040502050405020303" pitchFamily="18" charset="0"/>
              </a:rPr>
              <a:t>Збудский</a:t>
            </a:r>
            <a:r>
              <a:rPr lang="ru-RU" b="1" dirty="0">
                <a:latin typeface="Georgia" panose="02040502050405020303" pitchFamily="18" charset="0"/>
              </a:rPr>
              <a:t> 15 февраля 1945 г.»</a:t>
            </a:r>
            <a:endParaRPr lang="ru-RU" b="1" dirty="0"/>
          </a:p>
        </p:txBody>
      </p:sp>
    </p:spTree>
    <p:extLst>
      <p:ext uri="{BB962C8B-B14F-4D97-AF65-F5344CB8AC3E}">
        <p14:creationId xmlns:p14="http://schemas.microsoft.com/office/powerpoint/2010/main" val="19299706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dirty="0">
                <a:latin typeface="Georgia" panose="02040502050405020303" pitchFamily="18" charset="0"/>
              </a:rPr>
              <a:t>5. Молитвослов. – изд. 3-е. – Варшава: изд-во 1930. – 234 с. </a:t>
            </a:r>
            <a:r>
              <a:rPr lang="en-US" dirty="0">
                <a:latin typeface="Georgia" panose="02040502050405020303" pitchFamily="18" charset="0"/>
              </a:rPr>
              <a:t>[</a:t>
            </a:r>
            <a:r>
              <a:rPr lang="ru-RU" dirty="0">
                <a:latin typeface="Georgia" panose="02040502050405020303" pitchFamily="18" charset="0"/>
              </a:rPr>
              <a:t>8</a:t>
            </a:r>
            <a:r>
              <a:rPr lang="en-US" dirty="0">
                <a:latin typeface="Georgia" panose="02040502050405020303" pitchFamily="18" charset="0"/>
              </a:rPr>
              <a:t>].</a:t>
            </a:r>
            <a:endParaRPr lang="ru-RU" dirty="0">
              <a:latin typeface="Georgia" panose="02040502050405020303" pitchFamily="18" charset="0"/>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550" y="1690688"/>
            <a:ext cx="5726880" cy="38757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3430" y="2097569"/>
            <a:ext cx="3264061" cy="4454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Рисунок 5">
            <a:extLst>
              <a:ext uri="{FF2B5EF4-FFF2-40B4-BE49-F238E27FC236}">
                <a16:creationId xmlns:a16="http://schemas.microsoft.com/office/drawing/2014/main" id="{1956F5CD-77B3-FBC5-2889-54D0822CD2F3}"/>
              </a:ext>
            </a:extLst>
          </p:cNvPr>
          <p:cNvPicPr>
            <a:picLocks noChangeAspect="1"/>
          </p:cNvPicPr>
          <p:nvPr/>
        </p:nvPicPr>
        <p:blipFill>
          <a:blip r:embed="rId4"/>
          <a:stretch>
            <a:fillRect/>
          </a:stretch>
        </p:blipFill>
        <p:spPr>
          <a:xfrm>
            <a:off x="9117491" y="2097569"/>
            <a:ext cx="3092797" cy="4454551"/>
          </a:xfrm>
          <a:prstGeom prst="rect">
            <a:avLst/>
          </a:prstGeom>
        </p:spPr>
      </p:pic>
    </p:spTree>
    <p:extLst>
      <p:ext uri="{BB962C8B-B14F-4D97-AF65-F5344CB8AC3E}">
        <p14:creationId xmlns:p14="http://schemas.microsoft.com/office/powerpoint/2010/main" val="6507584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latin typeface="Georgia" panose="02040502050405020303" pitchFamily="18" charset="0"/>
              </a:rPr>
              <a:t>Памятные надписи в «Молитвослове»</a:t>
            </a:r>
            <a:endParaRPr lang="ru-RU"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9605" y="1621109"/>
            <a:ext cx="3400924" cy="50374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956" y="1621109"/>
            <a:ext cx="3559645" cy="50374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a:extLst>
              <a:ext uri="{FF2B5EF4-FFF2-40B4-BE49-F238E27FC236}">
                <a16:creationId xmlns:a16="http://schemas.microsoft.com/office/drawing/2014/main" id="{5CC7BE9A-EE05-60EA-06EE-770779F0C7A2}"/>
              </a:ext>
            </a:extLst>
          </p:cNvPr>
          <p:cNvSpPr txBox="1"/>
          <p:nvPr/>
        </p:nvSpPr>
        <p:spPr>
          <a:xfrm>
            <a:off x="7902429" y="1690688"/>
            <a:ext cx="3808602" cy="1754326"/>
          </a:xfrm>
          <a:prstGeom prst="rect">
            <a:avLst/>
          </a:prstGeom>
          <a:noFill/>
        </p:spPr>
        <p:txBody>
          <a:bodyPr wrap="square" rtlCol="0">
            <a:spAutoFit/>
          </a:bodyPr>
          <a:lstStyle/>
          <a:p>
            <a:endParaRPr lang="ru-RU" dirty="0"/>
          </a:p>
          <a:p>
            <a:r>
              <a:rPr lang="ru-RU" i="1" dirty="0">
                <a:latin typeface="Georgia" panose="02040502050405020303" pitchFamily="18" charset="0"/>
              </a:rPr>
              <a:t>Надписи на форзаце в конце книги:</a:t>
            </a:r>
          </a:p>
          <a:p>
            <a:endParaRPr lang="ru-RU" i="1" dirty="0">
              <a:latin typeface="Georgia" panose="02040502050405020303" pitchFamily="18" charset="0"/>
            </a:endParaRPr>
          </a:p>
          <a:p>
            <a:r>
              <a:rPr lang="ru-RU" dirty="0">
                <a:latin typeface="Georgia" panose="02040502050405020303" pitchFamily="18" charset="0"/>
              </a:rPr>
              <a:t>«</a:t>
            </a:r>
            <a:r>
              <a:rPr lang="ru-RU" dirty="0" err="1">
                <a:latin typeface="Georgia" panose="02040502050405020303" pitchFamily="18" charset="0"/>
              </a:rPr>
              <a:t>Рожковка</a:t>
            </a:r>
            <a:r>
              <a:rPr lang="ru-RU" dirty="0">
                <a:latin typeface="Georgia" panose="02040502050405020303" pitchFamily="18" charset="0"/>
              </a:rPr>
              <a:t>. 1 ноября 1948 г.</a:t>
            </a:r>
          </a:p>
          <a:p>
            <a:r>
              <a:rPr lang="ru-RU" dirty="0">
                <a:latin typeface="Georgia" panose="02040502050405020303" pitchFamily="18" charset="0"/>
              </a:rPr>
              <a:t>Священник Антоний </a:t>
            </a:r>
            <a:r>
              <a:rPr lang="ru-RU" dirty="0" err="1">
                <a:latin typeface="Georgia" panose="02040502050405020303" pitchFamily="18" charset="0"/>
              </a:rPr>
              <a:t>Збудский</a:t>
            </a:r>
            <a:r>
              <a:rPr lang="ru-RU" dirty="0">
                <a:latin typeface="Georgia" panose="02040502050405020303" pitchFamily="18" charset="0"/>
              </a:rPr>
              <a:t>»</a:t>
            </a:r>
          </a:p>
        </p:txBody>
      </p:sp>
    </p:spTree>
    <p:extLst>
      <p:ext uri="{BB962C8B-B14F-4D97-AF65-F5344CB8AC3E}">
        <p14:creationId xmlns:p14="http://schemas.microsoft.com/office/powerpoint/2010/main" val="31629918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20117" y="365125"/>
            <a:ext cx="11157358" cy="1325563"/>
          </a:xfrm>
        </p:spPr>
        <p:txBody>
          <a:bodyPr/>
          <a:lstStyle/>
          <a:p>
            <a:r>
              <a:rPr lang="ru-RU" dirty="0">
                <a:latin typeface="Georgia" panose="02040502050405020303" pitchFamily="18" charset="0"/>
              </a:rPr>
              <a:t>6. Часослов </a:t>
            </a:r>
            <a:r>
              <a:rPr lang="en-US" i="1" dirty="0">
                <a:latin typeface="Georgia" panose="02040502050405020303" pitchFamily="18" charset="0"/>
              </a:rPr>
              <a:t>[</a:t>
            </a:r>
            <a:r>
              <a:rPr lang="ru-RU" i="1" dirty="0">
                <a:latin typeface="Georgia" panose="02040502050405020303" pitchFamily="18" charset="0"/>
              </a:rPr>
              <a:t>обложка от другой книги</a:t>
            </a:r>
            <a:r>
              <a:rPr lang="en-US" i="1" dirty="0">
                <a:latin typeface="Georgia" panose="02040502050405020303" pitchFamily="18" charset="0"/>
              </a:rPr>
              <a:t>]</a:t>
            </a:r>
            <a:r>
              <a:rPr lang="ru-RU" i="1" dirty="0">
                <a:latin typeface="Georgia" panose="02040502050405020303" pitchFamily="18" charset="0"/>
              </a:rPr>
              <a:t>. </a:t>
            </a:r>
            <a:br>
              <a:rPr lang="ru-RU" i="1" dirty="0">
                <a:latin typeface="Georgia" panose="02040502050405020303" pitchFamily="18" charset="0"/>
              </a:rPr>
            </a:br>
            <a:r>
              <a:rPr lang="en-US" i="1" dirty="0">
                <a:latin typeface="Georgia" panose="02040502050405020303" pitchFamily="18" charset="0"/>
              </a:rPr>
              <a:t>[ </a:t>
            </a:r>
            <a:r>
              <a:rPr lang="ru-RU" i="1" dirty="0">
                <a:latin typeface="Georgia" panose="02040502050405020303" pitchFamily="18" charset="0"/>
              </a:rPr>
              <a:t>Без выходных данных</a:t>
            </a:r>
            <a:r>
              <a:rPr lang="en-US" i="1" dirty="0">
                <a:latin typeface="Georgia" panose="02040502050405020303" pitchFamily="18" charset="0"/>
              </a:rPr>
              <a:t> ]</a:t>
            </a:r>
            <a:r>
              <a:rPr lang="ru-RU" dirty="0">
                <a:latin typeface="Georgia" panose="02040502050405020303" pitchFamily="18" charset="0"/>
              </a:rPr>
              <a:t>. – 186 с.</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79125" y="1711786"/>
            <a:ext cx="3386409" cy="5028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Рисунок 3">
            <a:extLst>
              <a:ext uri="{FF2B5EF4-FFF2-40B4-BE49-F238E27FC236}">
                <a16:creationId xmlns:a16="http://schemas.microsoft.com/office/drawing/2014/main" id="{AEC2A6BB-A212-8AA2-5542-DDA00158DA9F}"/>
              </a:ext>
            </a:extLst>
          </p:cNvPr>
          <p:cNvPicPr>
            <a:picLocks noChangeAspect="1"/>
          </p:cNvPicPr>
          <p:nvPr/>
        </p:nvPicPr>
        <p:blipFill>
          <a:blip r:embed="rId3"/>
          <a:stretch>
            <a:fillRect/>
          </a:stretch>
        </p:blipFill>
        <p:spPr>
          <a:xfrm>
            <a:off x="419450" y="1690688"/>
            <a:ext cx="3453906" cy="5035308"/>
          </a:xfrm>
          <a:prstGeom prst="rect">
            <a:avLst/>
          </a:prstGeom>
        </p:spPr>
      </p:pic>
      <p:sp>
        <p:nvSpPr>
          <p:cNvPr id="5" name="TextBox 4">
            <a:extLst>
              <a:ext uri="{FF2B5EF4-FFF2-40B4-BE49-F238E27FC236}">
                <a16:creationId xmlns:a16="http://schemas.microsoft.com/office/drawing/2014/main" id="{80132C5A-D6E3-DBC8-BD25-C6ABEDD46F0B}"/>
              </a:ext>
            </a:extLst>
          </p:cNvPr>
          <p:cNvSpPr txBox="1"/>
          <p:nvPr/>
        </p:nvSpPr>
        <p:spPr>
          <a:xfrm>
            <a:off x="7471303" y="2030136"/>
            <a:ext cx="4483009" cy="1754326"/>
          </a:xfrm>
          <a:prstGeom prst="rect">
            <a:avLst/>
          </a:prstGeom>
          <a:noFill/>
        </p:spPr>
        <p:txBody>
          <a:bodyPr wrap="square" rtlCol="0">
            <a:spAutoFit/>
          </a:bodyPr>
          <a:lstStyle/>
          <a:p>
            <a:r>
              <a:rPr lang="ru-RU" i="1" dirty="0">
                <a:latin typeface="Georgia" panose="02040502050405020303" pitchFamily="18" charset="0"/>
              </a:rPr>
              <a:t>Надписи на форзаце в конце книги:</a:t>
            </a:r>
          </a:p>
          <a:p>
            <a:endParaRPr lang="ru-RU" dirty="0">
              <a:latin typeface="Georgia" panose="02040502050405020303" pitchFamily="18" charset="0"/>
            </a:endParaRPr>
          </a:p>
          <a:p>
            <a:r>
              <a:rPr lang="ru-RU" b="1" dirty="0">
                <a:latin typeface="Georgia" panose="02040502050405020303" pitchFamily="18" charset="0"/>
              </a:rPr>
              <a:t>«1955 г. июня 5 дня. </a:t>
            </a:r>
            <a:r>
              <a:rPr lang="ru-RU" b="1" dirty="0" err="1">
                <a:latin typeface="Georgia" panose="02040502050405020303" pitchFamily="18" charset="0"/>
              </a:rPr>
              <a:t>пожерт</a:t>
            </a:r>
            <a:r>
              <a:rPr lang="ru-RU" b="1" dirty="0">
                <a:latin typeface="Georgia" panose="02040502050405020303" pitchFamily="18" charset="0"/>
              </a:rPr>
              <a:t>. о. Антонию Священнику Рожковской церкви Анной </a:t>
            </a:r>
            <a:r>
              <a:rPr lang="ru-RU" b="1" dirty="0" err="1">
                <a:latin typeface="Georgia" panose="02040502050405020303" pitchFamily="18" charset="0"/>
              </a:rPr>
              <a:t>Човжик</a:t>
            </a:r>
            <a:r>
              <a:rPr lang="ru-RU" b="1" dirty="0">
                <a:latin typeface="Georgia" panose="02040502050405020303" pitchFamily="18" charset="0"/>
              </a:rPr>
              <a:t>»</a:t>
            </a:r>
          </a:p>
        </p:txBody>
      </p:sp>
    </p:spTree>
    <p:extLst>
      <p:ext uri="{BB962C8B-B14F-4D97-AF65-F5344CB8AC3E}">
        <p14:creationId xmlns:p14="http://schemas.microsoft.com/office/powerpoint/2010/main" val="27886849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A753A694-1409-ECF3-AF8D-931F201899EC}"/>
              </a:ext>
            </a:extLst>
          </p:cNvPr>
          <p:cNvPicPr>
            <a:picLocks noChangeAspect="1"/>
          </p:cNvPicPr>
          <p:nvPr/>
        </p:nvPicPr>
        <p:blipFill>
          <a:blip r:embed="rId3"/>
          <a:stretch>
            <a:fillRect/>
          </a:stretch>
        </p:blipFill>
        <p:spPr>
          <a:xfrm>
            <a:off x="1113933" y="266093"/>
            <a:ext cx="9550859" cy="6370348"/>
          </a:xfrm>
          <a:prstGeom prst="rect">
            <a:avLst/>
          </a:prstGeom>
        </p:spPr>
      </p:pic>
    </p:spTree>
    <p:extLst>
      <p:ext uri="{BB962C8B-B14F-4D97-AF65-F5344CB8AC3E}">
        <p14:creationId xmlns:p14="http://schemas.microsoft.com/office/powerpoint/2010/main" val="28724179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9FE82A44-E8C5-094D-7CFF-D0694764D0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947" y="251671"/>
            <a:ext cx="9061807" cy="6434355"/>
          </a:xfrm>
          <a:prstGeom prst="rect">
            <a:avLst/>
          </a:prstGeom>
          <a:noFill/>
          <a:extLst>
            <a:ext uri="{909E8E84-426E-40DD-AFC4-6F175D3DCCD1}">
              <a14:hiddenFill xmlns:a14="http://schemas.microsoft.com/office/drawing/2010/main">
                <a:solidFill>
                  <a:srgbClr val="FFFFFF"/>
                </a:solidFill>
              </a14:hiddenFill>
            </a:ext>
          </a:extLst>
        </p:spPr>
      </p:pic>
      <p:sp>
        <p:nvSpPr>
          <p:cNvPr id="4" name="Заголовок 3">
            <a:extLst>
              <a:ext uri="{FF2B5EF4-FFF2-40B4-BE49-F238E27FC236}">
                <a16:creationId xmlns:a16="http://schemas.microsoft.com/office/drawing/2014/main" id="{00D7B8EB-12E6-3FB6-4FE5-34F7E4A3716A}"/>
              </a:ext>
            </a:extLst>
          </p:cNvPr>
          <p:cNvSpPr>
            <a:spLocks noGrp="1"/>
          </p:cNvSpPr>
          <p:nvPr>
            <p:ph type="title"/>
          </p:nvPr>
        </p:nvSpPr>
        <p:spPr>
          <a:xfrm>
            <a:off x="9378192" y="1686277"/>
            <a:ext cx="2620861" cy="1484850"/>
          </a:xfrm>
        </p:spPr>
        <p:txBody>
          <a:bodyPr>
            <a:noAutofit/>
          </a:bodyPr>
          <a:lstStyle/>
          <a:p>
            <a:r>
              <a:rPr lang="ru-RU" sz="2000" dirty="0">
                <a:latin typeface="Georgia" panose="02040502050405020303" pitchFamily="18" charset="0"/>
              </a:rPr>
              <a:t>Фото. 1927 г. Первый епархиальный съезд регентов и псаломщиков Брестской епархии. Среди участников согласно списков присутствовал и «Антоний </a:t>
            </a:r>
            <a:r>
              <a:rPr lang="ru-RU" sz="2000" dirty="0" err="1">
                <a:latin typeface="Georgia" panose="02040502050405020303" pitchFamily="18" charset="0"/>
              </a:rPr>
              <a:t>Збудский</a:t>
            </a:r>
            <a:br>
              <a:rPr lang="ru-RU" sz="2000" dirty="0">
                <a:latin typeface="Georgia" panose="02040502050405020303" pitchFamily="18" charset="0"/>
              </a:rPr>
            </a:br>
            <a:r>
              <a:rPr lang="ru-RU" sz="2000" dirty="0">
                <a:latin typeface="Georgia" panose="02040502050405020303" pitchFamily="18" charset="0"/>
              </a:rPr>
              <a:t>(</a:t>
            </a:r>
            <a:r>
              <a:rPr lang="ru-RU" sz="2000" dirty="0" err="1">
                <a:latin typeface="Georgia" panose="02040502050405020303" pitchFamily="18" charset="0"/>
              </a:rPr>
              <a:t>Збураж</a:t>
            </a:r>
            <a:r>
              <a:rPr lang="ru-RU" sz="2000" dirty="0">
                <a:latin typeface="Georgia" panose="02040502050405020303" pitchFamily="18" charset="0"/>
              </a:rPr>
              <a:t>)»</a:t>
            </a:r>
            <a:br>
              <a:rPr lang="ru-RU" sz="2000" dirty="0">
                <a:latin typeface="Georgia" panose="02040502050405020303" pitchFamily="18" charset="0"/>
              </a:rPr>
            </a:br>
            <a:br>
              <a:rPr lang="ru-RU" sz="2000" dirty="0">
                <a:latin typeface="Georgia" panose="02040502050405020303" pitchFamily="18" charset="0"/>
              </a:rPr>
            </a:br>
            <a:r>
              <a:rPr lang="ru-RU" sz="1100" dirty="0">
                <a:latin typeface="Georgia" panose="02040502050405020303" pitchFamily="18" charset="0"/>
              </a:rPr>
              <a:t>источник - </a:t>
            </a:r>
            <a:r>
              <a:rPr lang="en-AU" sz="1100" dirty="0">
                <a:latin typeface="Georgia" panose="02040502050405020303" pitchFamily="18" charset="0"/>
                <a:hlinkClick r:id="rId3"/>
              </a:rPr>
              <a:t>https://pravbrest.by/archives/13652</a:t>
            </a:r>
            <a:br>
              <a:rPr lang="ru-RU" sz="1100" dirty="0">
                <a:latin typeface="Georgia" panose="02040502050405020303" pitchFamily="18" charset="0"/>
              </a:rPr>
            </a:br>
            <a:br>
              <a:rPr lang="ru-RU" sz="1100" dirty="0">
                <a:latin typeface="Georgia" panose="02040502050405020303" pitchFamily="18" charset="0"/>
              </a:rPr>
            </a:br>
            <a:r>
              <a:rPr lang="ru-RU" sz="1200" b="0" i="1" dirty="0">
                <a:solidFill>
                  <a:srgbClr val="2C2F34"/>
                </a:solidFill>
                <a:effectLst/>
                <a:latin typeface="Georgia" panose="02040502050405020303" pitchFamily="18" charset="0"/>
              </a:rPr>
              <a:t>«Воскресное Чтение» 35/1927, сс. 423-425.</a:t>
            </a:r>
            <a:br>
              <a:rPr lang="ru-RU" sz="1200" b="0" i="1" dirty="0">
                <a:solidFill>
                  <a:srgbClr val="2C2F34"/>
                </a:solidFill>
                <a:effectLst/>
                <a:latin typeface="Georgia" panose="02040502050405020303" pitchFamily="18" charset="0"/>
              </a:rPr>
            </a:br>
            <a:endParaRPr lang="ru-RU" sz="1200" dirty="0">
              <a:latin typeface="Georgia" panose="02040502050405020303" pitchFamily="18" charset="0"/>
            </a:endParaRPr>
          </a:p>
        </p:txBody>
      </p:sp>
    </p:spTree>
    <p:extLst>
      <p:ext uri="{BB962C8B-B14F-4D97-AF65-F5344CB8AC3E}">
        <p14:creationId xmlns:p14="http://schemas.microsoft.com/office/powerpoint/2010/main" val="10597002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3230AA5-D7B4-1B55-80BD-EBB9A42829FE}"/>
              </a:ext>
            </a:extLst>
          </p:cNvPr>
          <p:cNvSpPr txBox="1"/>
          <p:nvPr/>
        </p:nvSpPr>
        <p:spPr>
          <a:xfrm>
            <a:off x="746620" y="1473770"/>
            <a:ext cx="10914077" cy="4832092"/>
          </a:xfrm>
          <a:prstGeom prst="rect">
            <a:avLst/>
          </a:prstGeom>
          <a:noFill/>
        </p:spPr>
        <p:txBody>
          <a:bodyPr wrap="square" rtlCol="0">
            <a:spAutoFit/>
          </a:bodyPr>
          <a:lstStyle/>
          <a:p>
            <a:r>
              <a:rPr lang="ru-RU" sz="2800" dirty="0">
                <a:effectLst/>
                <a:latin typeface="Georgia" panose="02040502050405020303" pitchFamily="18" charset="0"/>
                <a:ea typeface="Calibri" panose="020F0502020204030204" pitchFamily="34" charset="0"/>
                <a:cs typeface="Times New Roman" panose="02020603050405020304" pitchFamily="18" charset="0"/>
              </a:rPr>
              <a:t>В период становления монастыря 2002–2003 г. в дар Библиотеке Свято-Рождество-Богородицкого монастыря г. Бреста Ниной </a:t>
            </a:r>
            <a:r>
              <a:rPr lang="ru-RU" sz="2800" dirty="0" err="1">
                <a:effectLst/>
                <a:latin typeface="Georgia" panose="02040502050405020303" pitchFamily="18" charset="0"/>
                <a:ea typeface="Calibri" panose="020F0502020204030204" pitchFamily="34" charset="0"/>
                <a:cs typeface="Times New Roman" panose="02020603050405020304" pitchFamily="18" charset="0"/>
              </a:rPr>
              <a:t>Збудской</a:t>
            </a:r>
            <a:r>
              <a:rPr lang="ru-RU" sz="2800" dirty="0">
                <a:effectLst/>
                <a:latin typeface="Georgia" panose="02040502050405020303" pitchFamily="18" charset="0"/>
                <a:ea typeface="Calibri" panose="020F0502020204030204" pitchFamily="34" charset="0"/>
                <a:cs typeface="Times New Roman" panose="02020603050405020304" pitchFamily="18" charset="0"/>
              </a:rPr>
              <a:t> была передана богослужебная литература, принадлежащая ее отцу, священнику Брестской епархии –Антонию. К сожалению, вскоре она скончалась, а расспросить ее об отце, о ней, об их жизни никто не догадался. Однако, благодаря памятным записям, сделанным на форзаце, на титульных листах появляется возможность проследить основные вехи жизни священника. Эти книги фактически являются необычным источником информации для биографии протоиерея Антония </a:t>
            </a:r>
            <a:r>
              <a:rPr lang="ru-RU" sz="2800" dirty="0" err="1">
                <a:effectLst/>
                <a:latin typeface="Georgia" panose="02040502050405020303" pitchFamily="18" charset="0"/>
                <a:ea typeface="Calibri" panose="020F0502020204030204" pitchFamily="34" charset="0"/>
                <a:cs typeface="Times New Roman" panose="02020603050405020304" pitchFamily="18" charset="0"/>
              </a:rPr>
              <a:t>Збудского</a:t>
            </a:r>
            <a:r>
              <a:rPr lang="ru-RU" sz="2800" dirty="0">
                <a:effectLst/>
                <a:latin typeface="Georgia" panose="02040502050405020303" pitchFamily="18" charset="0"/>
                <a:ea typeface="Calibri" panose="020F0502020204030204" pitchFamily="34" charset="0"/>
                <a:cs typeface="Times New Roman" panose="02020603050405020304" pitchFamily="18" charset="0"/>
              </a:rPr>
              <a:t>. </a:t>
            </a:r>
            <a:endParaRPr lang="ru-RU" sz="2800" dirty="0"/>
          </a:p>
        </p:txBody>
      </p:sp>
      <p:sp>
        <p:nvSpPr>
          <p:cNvPr id="3" name="Заголовок 2">
            <a:extLst>
              <a:ext uri="{FF2B5EF4-FFF2-40B4-BE49-F238E27FC236}">
                <a16:creationId xmlns:a16="http://schemas.microsoft.com/office/drawing/2014/main" id="{7D8BAB29-D169-5B18-AF68-DE1A36533158}"/>
              </a:ext>
            </a:extLst>
          </p:cNvPr>
          <p:cNvSpPr>
            <a:spLocks noGrp="1"/>
          </p:cNvSpPr>
          <p:nvPr>
            <p:ph type="title"/>
          </p:nvPr>
        </p:nvSpPr>
        <p:spPr/>
        <p:txBody>
          <a:bodyPr/>
          <a:lstStyle/>
          <a:p>
            <a:pPr algn="ctr"/>
            <a:r>
              <a:rPr lang="ru-RU" dirty="0">
                <a:latin typeface="Georgia" panose="02040502050405020303" pitchFamily="18" charset="0"/>
              </a:rPr>
              <a:t>Введение </a:t>
            </a:r>
          </a:p>
        </p:txBody>
      </p:sp>
    </p:spTree>
    <p:extLst>
      <p:ext uri="{BB962C8B-B14F-4D97-AF65-F5344CB8AC3E}">
        <p14:creationId xmlns:p14="http://schemas.microsoft.com/office/powerpoint/2010/main" val="40255608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FD5B022-4352-2F96-781A-759FD5CEEF65}"/>
              </a:ext>
            </a:extLst>
          </p:cNvPr>
          <p:cNvSpPr>
            <a:spLocks noGrp="1"/>
          </p:cNvSpPr>
          <p:nvPr>
            <p:ph type="title"/>
          </p:nvPr>
        </p:nvSpPr>
        <p:spPr>
          <a:xfrm>
            <a:off x="4924339" y="365125"/>
            <a:ext cx="6769914" cy="1325563"/>
          </a:xfrm>
        </p:spPr>
        <p:txBody>
          <a:bodyPr/>
          <a:lstStyle/>
          <a:p>
            <a:r>
              <a:rPr lang="ru-RU" dirty="0"/>
              <a:t>О. Антоний </a:t>
            </a:r>
            <a:r>
              <a:rPr lang="ru-RU" dirty="0" err="1"/>
              <a:t>Збудский</a:t>
            </a:r>
            <a:r>
              <a:rPr lang="ru-RU" dirty="0"/>
              <a:t> сын Иоанна</a:t>
            </a:r>
          </a:p>
        </p:txBody>
      </p:sp>
      <p:pic>
        <p:nvPicPr>
          <p:cNvPr id="4" name="Рисунок 3">
            <a:extLst>
              <a:ext uri="{FF2B5EF4-FFF2-40B4-BE49-F238E27FC236}">
                <a16:creationId xmlns:a16="http://schemas.microsoft.com/office/drawing/2014/main" id="{A91041BC-71A7-BEEF-11B9-D635DE793C3D}"/>
              </a:ext>
            </a:extLst>
          </p:cNvPr>
          <p:cNvPicPr>
            <a:picLocks noChangeAspect="1"/>
          </p:cNvPicPr>
          <p:nvPr/>
        </p:nvPicPr>
        <p:blipFill>
          <a:blip r:embed="rId2"/>
          <a:stretch>
            <a:fillRect/>
          </a:stretch>
        </p:blipFill>
        <p:spPr>
          <a:xfrm>
            <a:off x="0" y="0"/>
            <a:ext cx="4826317" cy="6858000"/>
          </a:xfrm>
          <a:prstGeom prst="rect">
            <a:avLst/>
          </a:prstGeom>
        </p:spPr>
      </p:pic>
      <p:pic>
        <p:nvPicPr>
          <p:cNvPr id="6" name="Рисунок 5">
            <a:extLst>
              <a:ext uri="{FF2B5EF4-FFF2-40B4-BE49-F238E27FC236}">
                <a16:creationId xmlns:a16="http://schemas.microsoft.com/office/drawing/2014/main" id="{8D43CDD3-B991-8E12-93F2-19F1AADF88C8}"/>
              </a:ext>
            </a:extLst>
          </p:cNvPr>
          <p:cNvPicPr>
            <a:picLocks noChangeAspect="1"/>
          </p:cNvPicPr>
          <p:nvPr/>
        </p:nvPicPr>
        <p:blipFill>
          <a:blip r:embed="rId3"/>
          <a:stretch>
            <a:fillRect/>
          </a:stretch>
        </p:blipFill>
        <p:spPr>
          <a:xfrm>
            <a:off x="4826317" y="1627055"/>
            <a:ext cx="3520729" cy="5144443"/>
          </a:xfrm>
          <a:prstGeom prst="rect">
            <a:avLst/>
          </a:prstGeom>
        </p:spPr>
      </p:pic>
      <p:sp>
        <p:nvSpPr>
          <p:cNvPr id="7" name="TextBox 6">
            <a:extLst>
              <a:ext uri="{FF2B5EF4-FFF2-40B4-BE49-F238E27FC236}">
                <a16:creationId xmlns:a16="http://schemas.microsoft.com/office/drawing/2014/main" id="{28071BDF-C572-312F-2F8B-BCAA5E779EAD}"/>
              </a:ext>
            </a:extLst>
          </p:cNvPr>
          <p:cNvSpPr txBox="1"/>
          <p:nvPr/>
        </p:nvSpPr>
        <p:spPr>
          <a:xfrm>
            <a:off x="8445068" y="1690688"/>
            <a:ext cx="3347207" cy="4728602"/>
          </a:xfrm>
          <a:prstGeom prst="rect">
            <a:avLst/>
          </a:prstGeom>
          <a:noFill/>
        </p:spPr>
        <p:txBody>
          <a:bodyPr wrap="square" rtlCol="0">
            <a:spAutoFit/>
          </a:bodyPr>
          <a:lstStyle/>
          <a:p>
            <a:pPr>
              <a:lnSpc>
                <a:spcPct val="115000"/>
              </a:lnSpc>
              <a:spcAft>
                <a:spcPts val="1000"/>
              </a:spcAft>
            </a:pPr>
            <a:r>
              <a:rPr lang="ru-RU" sz="1300" b="1" kern="100" dirty="0" err="1">
                <a:effectLst/>
                <a:latin typeface="Cambria" panose="02040503050406030204" pitchFamily="18" charset="0"/>
                <a:ea typeface="Calibri" panose="020F0502020204030204" pitchFamily="34" charset="0"/>
              </a:rPr>
              <a:t>Збудский</a:t>
            </a:r>
            <a:r>
              <a:rPr lang="ru-RU" sz="1300" b="1" kern="100" dirty="0">
                <a:effectLst/>
                <a:latin typeface="Cambria" panose="02040503050406030204" pitchFamily="18" charset="0"/>
                <a:ea typeface="Calibri" panose="020F0502020204030204" pitchFamily="34" charset="0"/>
              </a:rPr>
              <a:t> Антоний сын Иоанна</a:t>
            </a:r>
            <a:r>
              <a:rPr lang="ru-RU" sz="1300" kern="100" dirty="0">
                <a:effectLst/>
                <a:latin typeface="Cambria" panose="02040503050406030204" pitchFamily="18" charset="0"/>
                <a:ea typeface="Calibri" panose="020F0502020204030204" pitchFamily="34" charset="0"/>
              </a:rPr>
              <a:t> – 10.12.1884 рождения – Школа псаломщиков в Гродно – 17.12.1904 и.о. псаломщика парафии-прихода Волковыск –; псаломщик церкви </a:t>
            </a:r>
            <a:r>
              <a:rPr lang="ru-RU" sz="1300" kern="100" dirty="0" err="1">
                <a:effectLst/>
                <a:latin typeface="Cambria" panose="02040503050406030204" pitchFamily="18" charset="0"/>
                <a:ea typeface="Calibri" panose="020F0502020204030204" pitchFamily="34" charset="0"/>
              </a:rPr>
              <a:t>Страдеч</a:t>
            </a:r>
            <a:r>
              <a:rPr lang="ru-RU" sz="1300" kern="100" dirty="0">
                <a:effectLst/>
                <a:latin typeface="Cambria" panose="02040503050406030204" pitchFamily="18" charset="0"/>
                <a:ea typeface="Calibri" panose="020F0502020204030204" pitchFamily="34" charset="0"/>
              </a:rPr>
              <a:t> – эвакуация – 30.12.1921 вновь же церковь </a:t>
            </a:r>
            <a:r>
              <a:rPr lang="ru-RU" sz="1300" kern="100" dirty="0" err="1">
                <a:effectLst/>
                <a:latin typeface="Cambria" panose="02040503050406030204" pitchFamily="18" charset="0"/>
                <a:ea typeface="Calibri" panose="020F0502020204030204" pitchFamily="34" charset="0"/>
              </a:rPr>
              <a:t>Страдеч</a:t>
            </a:r>
            <a:r>
              <a:rPr lang="ru-RU" sz="1300" kern="100" dirty="0">
                <a:effectLst/>
                <a:latin typeface="Cambria" panose="02040503050406030204" pitchFamily="18" charset="0"/>
                <a:ea typeface="Calibri" panose="020F0502020204030204" pitchFamily="34" charset="0"/>
              </a:rPr>
              <a:t> – 25.09.1923 церковь </a:t>
            </a:r>
            <a:r>
              <a:rPr lang="ru-RU" sz="1300" kern="100" dirty="0" err="1">
                <a:effectLst/>
                <a:latin typeface="Cambria" panose="02040503050406030204" pitchFamily="18" charset="0"/>
                <a:ea typeface="Calibri" panose="020F0502020204030204" pitchFamily="34" charset="0"/>
              </a:rPr>
              <a:t>Збураж</a:t>
            </a:r>
            <a:r>
              <a:rPr lang="ru-RU" sz="1300" kern="100" dirty="0">
                <a:effectLst/>
                <a:latin typeface="Cambria" panose="02040503050406030204" pitchFamily="18" charset="0"/>
                <a:ea typeface="Calibri" panose="020F0502020204030204" pitchFamily="34" charset="0"/>
              </a:rPr>
              <a:t>, 4 декабря Брест – 22.08.1927 приход </a:t>
            </a:r>
            <a:r>
              <a:rPr lang="ru-RU" sz="1300" kern="100" dirty="0" err="1">
                <a:effectLst/>
                <a:latin typeface="Cambria" panose="02040503050406030204" pitchFamily="18" charset="0"/>
                <a:ea typeface="Calibri" panose="020F0502020204030204" pitchFamily="34" charset="0"/>
              </a:rPr>
              <a:t>Радваничи</a:t>
            </a:r>
            <a:r>
              <a:rPr lang="ru-RU" sz="1300" kern="100" dirty="0">
                <a:effectLst/>
                <a:latin typeface="Cambria" panose="02040503050406030204" pitchFamily="18" charset="0"/>
                <a:ea typeface="Calibri" panose="020F0502020204030204" pitchFamily="34" charset="0"/>
              </a:rPr>
              <a:t>, 1 декабря Брест – 19.02.1935 церковь </a:t>
            </a:r>
            <a:r>
              <a:rPr lang="ru-RU" sz="1300" kern="100" dirty="0" err="1">
                <a:effectLst/>
                <a:latin typeface="Cambria" panose="02040503050406030204" pitchFamily="18" charset="0"/>
                <a:ea typeface="Calibri" panose="020F0502020204030204" pitchFamily="34" charset="0"/>
              </a:rPr>
              <a:t>Хмелево</a:t>
            </a:r>
            <a:r>
              <a:rPr lang="ru-RU" sz="1300" kern="100" dirty="0">
                <a:effectLst/>
                <a:latin typeface="Cambria" panose="02040503050406030204" pitchFamily="18" charset="0"/>
                <a:ea typeface="Calibri" panose="020F0502020204030204" pitchFamily="34" charset="0"/>
              </a:rPr>
              <a:t>, 2 декабря Брест – 27.03.1935 церковь Радость, того же декабря – 21.11.1943 диакон; Лит-</a:t>
            </a:r>
            <a:r>
              <a:rPr lang="ru-RU" sz="1300" kern="100" dirty="0" err="1">
                <a:effectLst/>
                <a:latin typeface="Cambria" panose="02040503050406030204" pitchFamily="18" charset="0"/>
                <a:ea typeface="Calibri" panose="020F0502020204030204" pitchFamily="34" charset="0"/>
              </a:rPr>
              <a:t>ра</a:t>
            </a:r>
            <a:r>
              <a:rPr lang="ru-RU" sz="1300" kern="100" dirty="0">
                <a:effectLst/>
                <a:latin typeface="Cambria" panose="02040503050406030204" pitchFamily="18" charset="0"/>
                <a:ea typeface="Calibri" panose="020F0502020204030204" pitchFamily="34" charset="0"/>
              </a:rPr>
              <a:t>: </a:t>
            </a:r>
            <a:r>
              <a:rPr lang="ru-RU" sz="1300" kern="100" dirty="0" err="1">
                <a:effectLst/>
                <a:latin typeface="Cambria" panose="02040503050406030204" pitchFamily="18" charset="0"/>
                <a:ea typeface="Calibri" panose="020F0502020204030204" pitchFamily="34" charset="0"/>
              </a:rPr>
              <a:t>ГрЕВ</a:t>
            </a:r>
            <a:r>
              <a:rPr lang="ru-RU" sz="1300" kern="100" dirty="0">
                <a:effectLst/>
                <a:latin typeface="Cambria" panose="02040503050406030204" pitchFamily="18" charset="0"/>
                <a:ea typeface="Calibri" panose="020F0502020204030204" pitchFamily="34" charset="0"/>
              </a:rPr>
              <a:t> 1904, 1516; </a:t>
            </a:r>
            <a:r>
              <a:rPr lang="ru-RU" sz="1300" kern="100" dirty="0" err="1">
                <a:effectLst/>
                <a:latin typeface="Cambria" panose="02040503050406030204" pitchFamily="18" charset="0"/>
                <a:ea typeface="Calibri" panose="020F0502020204030204" pitchFamily="34" charset="0"/>
              </a:rPr>
              <a:t>ГрЕВ</a:t>
            </a:r>
            <a:r>
              <a:rPr lang="ru-RU" sz="1300" kern="100" dirty="0">
                <a:effectLst/>
                <a:latin typeface="Cambria" panose="02040503050406030204" pitchFamily="18" charset="0"/>
                <a:ea typeface="Calibri" panose="020F0502020204030204" pitchFamily="34" charset="0"/>
              </a:rPr>
              <a:t> 1922, 2, 3; … </a:t>
            </a:r>
            <a:r>
              <a:rPr lang="en-US" sz="1300" kern="100" dirty="0" err="1">
                <a:effectLst/>
                <a:latin typeface="Cambria" panose="02040503050406030204" pitchFamily="18" charset="0"/>
                <a:ea typeface="Calibri" panose="020F0502020204030204" pitchFamily="34" charset="0"/>
              </a:rPr>
              <a:t>Spr</a:t>
            </a:r>
            <a:r>
              <a:rPr lang="ru-RU" sz="1300" kern="100" dirty="0">
                <a:effectLst/>
                <a:latin typeface="Cambria" panose="02040503050406030204" pitchFamily="18" charset="0"/>
                <a:ea typeface="Calibri" panose="020F0502020204030204" pitchFamily="34" charset="0"/>
              </a:rPr>
              <a:t>. </a:t>
            </a:r>
            <a:r>
              <a:rPr lang="en-US" sz="1300" kern="100" dirty="0" err="1">
                <a:effectLst/>
                <a:latin typeface="Cambria" panose="02040503050406030204" pitchFamily="18" charset="0"/>
                <a:ea typeface="Calibri" panose="020F0502020204030204" pitchFamily="34" charset="0"/>
              </a:rPr>
              <a:t>Kn</a:t>
            </a:r>
            <a:r>
              <a:rPr lang="ru-RU" sz="1300" kern="100" dirty="0">
                <a:effectLst/>
                <a:latin typeface="Cambria" panose="02040503050406030204" pitchFamily="18" charset="0"/>
                <a:ea typeface="Calibri" panose="020F0502020204030204" pitchFamily="34" charset="0"/>
              </a:rPr>
              <a:t>. 1905, 44; </a:t>
            </a:r>
            <a:r>
              <a:rPr lang="en-US" sz="1300" kern="100" dirty="0">
                <a:effectLst/>
                <a:latin typeface="Cambria" panose="02040503050406030204" pitchFamily="18" charset="0"/>
                <a:ea typeface="Calibri" panose="020F0502020204030204" pitchFamily="34" charset="0"/>
              </a:rPr>
              <a:t>VP</a:t>
            </a:r>
            <a:r>
              <a:rPr lang="ru-RU" sz="1300" kern="100" dirty="0">
                <a:effectLst/>
                <a:latin typeface="Cambria" panose="02040503050406030204" pitchFamily="18" charset="0"/>
                <a:ea typeface="Calibri" panose="020F0502020204030204" pitchFamily="34" charset="0"/>
              </a:rPr>
              <a:t>-</a:t>
            </a:r>
            <a:r>
              <a:rPr lang="en-US" sz="1300" kern="100" dirty="0" err="1">
                <a:effectLst/>
                <a:latin typeface="Cambria" panose="02040503050406030204" pitchFamily="18" charset="0"/>
                <a:ea typeface="Calibri" panose="020F0502020204030204" pitchFamily="34" charset="0"/>
              </a:rPr>
              <a:t>MvP</a:t>
            </a:r>
            <a:r>
              <a:rPr lang="ru-RU" sz="1300" kern="100" dirty="0">
                <a:effectLst/>
                <a:latin typeface="Cambria" panose="02040503050406030204" pitchFamily="18" charset="0"/>
                <a:ea typeface="Calibri" panose="020F0502020204030204" pitchFamily="34" charset="0"/>
              </a:rPr>
              <a:t> 1923. </a:t>
            </a:r>
            <a:r>
              <a:rPr lang="en-US" sz="1300" kern="100" dirty="0">
                <a:effectLst/>
                <a:latin typeface="Cambria" panose="02040503050406030204" pitchFamily="18" charset="0"/>
                <a:ea typeface="Calibri" panose="020F0502020204030204" pitchFamily="34" charset="0"/>
              </a:rPr>
              <a:t>XXII</a:t>
            </a:r>
            <a:r>
              <a:rPr lang="ru-RU" sz="1300" kern="100" dirty="0">
                <a:effectLst/>
                <a:latin typeface="Cambria" panose="02040503050406030204" pitchFamily="18" charset="0"/>
                <a:ea typeface="Calibri" panose="020F0502020204030204" pitchFamily="34" charset="0"/>
              </a:rPr>
              <a:t>. 3; 1925. </a:t>
            </a:r>
            <a:r>
              <a:rPr lang="en-US" sz="1300" kern="100" dirty="0">
                <a:effectLst/>
                <a:latin typeface="Cambria" panose="02040503050406030204" pitchFamily="18" charset="0"/>
                <a:ea typeface="Calibri" panose="020F0502020204030204" pitchFamily="34" charset="0"/>
              </a:rPr>
              <a:t>XIII</a:t>
            </a:r>
            <a:r>
              <a:rPr lang="ru-RU" sz="1300" kern="100" dirty="0">
                <a:effectLst/>
                <a:latin typeface="Cambria" panose="02040503050406030204" pitchFamily="18" charset="0"/>
                <a:ea typeface="Calibri" panose="020F0502020204030204" pitchFamily="34" charset="0"/>
              </a:rPr>
              <a:t>. 7; </a:t>
            </a:r>
            <a:r>
              <a:rPr lang="en-US" sz="1300" kern="100" dirty="0">
                <a:effectLst/>
                <a:latin typeface="Cambria" panose="02040503050406030204" pitchFamily="18" charset="0"/>
                <a:ea typeface="Calibri" panose="020F0502020204030204" pitchFamily="34" charset="0"/>
              </a:rPr>
              <a:t>WPAKP</a:t>
            </a:r>
            <a:r>
              <a:rPr lang="ru-RU" sz="1300" kern="100" dirty="0">
                <a:effectLst/>
                <a:latin typeface="Cambria" panose="02040503050406030204" pitchFamily="18" charset="0"/>
                <a:ea typeface="Calibri" panose="020F0502020204030204" pitchFamily="34" charset="0"/>
              </a:rPr>
              <a:t> 1927, </a:t>
            </a:r>
            <a:r>
              <a:rPr lang="en-US" sz="1300" kern="100" dirty="0">
                <a:effectLst/>
                <a:latin typeface="Cambria" panose="02040503050406030204" pitchFamily="18" charset="0"/>
                <a:ea typeface="Calibri" panose="020F0502020204030204" pitchFamily="34" charset="0"/>
              </a:rPr>
              <a:t>VIII</a:t>
            </a:r>
            <a:r>
              <a:rPr lang="ru-RU" sz="1300" kern="100" dirty="0">
                <a:effectLst/>
                <a:latin typeface="Cambria" panose="02040503050406030204" pitchFamily="18" charset="0"/>
                <a:ea typeface="Calibri" panose="020F0502020204030204" pitchFamily="34" charset="0"/>
              </a:rPr>
              <a:t>, 5; </a:t>
            </a:r>
            <a:r>
              <a:rPr lang="en-US" sz="1300" kern="100" dirty="0" err="1">
                <a:effectLst/>
                <a:latin typeface="Cambria" panose="02040503050406030204" pitchFamily="18" charset="0"/>
                <a:ea typeface="Calibri" panose="020F0502020204030204" pitchFamily="34" charset="0"/>
              </a:rPr>
              <a:t>VCt</a:t>
            </a:r>
            <a:r>
              <a:rPr lang="ru-RU" sz="1300" kern="100" dirty="0">
                <a:effectLst/>
                <a:latin typeface="Cambria" panose="02040503050406030204" pitchFamily="18" charset="0"/>
                <a:ea typeface="Calibri" panose="020F0502020204030204" pitchFamily="34" charset="0"/>
              </a:rPr>
              <a:t>. 1935. </a:t>
            </a:r>
            <a:r>
              <a:rPr lang="en-US" sz="1300" kern="100" dirty="0">
                <a:effectLst/>
                <a:latin typeface="Cambria" panose="02040503050406030204" pitchFamily="18" charset="0"/>
                <a:ea typeface="Calibri" panose="020F0502020204030204" pitchFamily="34" charset="0"/>
              </a:rPr>
              <a:t>XVIII, </a:t>
            </a:r>
            <a:r>
              <a:rPr lang="en-US" sz="1300" kern="100" dirty="0" err="1">
                <a:effectLst/>
                <a:latin typeface="Cambria" panose="02040503050406030204" pitchFamily="18" charset="0"/>
                <a:ea typeface="Calibri" panose="020F0502020204030204" pitchFamily="34" charset="0"/>
              </a:rPr>
              <a:t>okl</a:t>
            </a:r>
            <a:r>
              <a:rPr lang="en-US" sz="1300" kern="100" dirty="0">
                <a:effectLst/>
                <a:latin typeface="Cambria" panose="02040503050406030204" pitchFamily="18" charset="0"/>
                <a:ea typeface="Calibri" panose="020F0502020204030204" pitchFamily="34" charset="0"/>
              </a:rPr>
              <a:t>., </a:t>
            </a:r>
            <a:r>
              <a:rPr lang="en-US" sz="1300" kern="100" dirty="0" err="1">
                <a:effectLst/>
                <a:latin typeface="Cambria" panose="02040503050406030204" pitchFamily="18" charset="0"/>
                <a:ea typeface="Calibri" panose="020F0502020204030204" pitchFamily="34" charset="0"/>
              </a:rPr>
              <a:t>BDMPwW</a:t>
            </a:r>
            <a:r>
              <a:rPr lang="en-US" sz="1300" kern="100" dirty="0">
                <a:effectLst/>
                <a:latin typeface="Cambria" panose="02040503050406030204" pitchFamily="18" charset="0"/>
                <a:ea typeface="Calibri" panose="020F0502020204030204" pitchFamily="34" charset="0"/>
              </a:rPr>
              <a:t>; AWMP XVII/6/1503;</a:t>
            </a:r>
            <a:endParaRPr lang="ru-RU" sz="1300" kern="100" dirty="0">
              <a:effectLst/>
              <a:latin typeface="Times New Roman" panose="02020603050405020304" pitchFamily="18" charset="0"/>
              <a:ea typeface="Calibri" panose="020F0502020204030204" pitchFamily="34" charset="0"/>
            </a:endParaRPr>
          </a:p>
          <a:p>
            <a:pPr>
              <a:lnSpc>
                <a:spcPct val="115000"/>
              </a:lnSpc>
              <a:spcAft>
                <a:spcPts val="1000"/>
              </a:spcAft>
            </a:pPr>
            <a:r>
              <a:rPr lang="ru-RU" sz="800" kern="100" dirty="0">
                <a:effectLst/>
                <a:latin typeface="Cambria" panose="02040503050406030204" pitchFamily="18" charset="0"/>
                <a:ea typeface="Calibri" panose="020F0502020204030204" pitchFamily="34" charset="0"/>
              </a:rPr>
              <a:t>Источник</a:t>
            </a:r>
            <a:r>
              <a:rPr lang="en-US" sz="800" kern="100" dirty="0">
                <a:effectLst/>
                <a:latin typeface="Cambria" panose="02040503050406030204" pitchFamily="18" charset="0"/>
                <a:ea typeface="Calibri" panose="020F0502020204030204" pitchFamily="34" charset="0"/>
              </a:rPr>
              <a:t>: </a:t>
            </a:r>
            <a:endParaRPr lang="ru-RU" sz="800" kern="100" dirty="0">
              <a:effectLst/>
              <a:latin typeface="Times New Roman" panose="02020603050405020304" pitchFamily="18" charset="0"/>
              <a:ea typeface="Calibri" panose="020F0502020204030204" pitchFamily="34" charset="0"/>
            </a:endParaRPr>
          </a:p>
          <a:p>
            <a:pPr>
              <a:lnSpc>
                <a:spcPct val="115000"/>
              </a:lnSpc>
              <a:spcAft>
                <a:spcPts val="1000"/>
              </a:spcAft>
            </a:pPr>
            <a:r>
              <a:rPr lang="en-US" sz="800" kern="100" dirty="0">
                <a:effectLst/>
                <a:latin typeface="Cambria" panose="02040503050406030204" pitchFamily="18" charset="0"/>
                <a:ea typeface="Calibri" panose="020F0502020204030204" pitchFamily="34" charset="0"/>
              </a:rPr>
              <a:t>Ks. Grzegorz </a:t>
            </a:r>
            <a:r>
              <a:rPr lang="en-US" sz="800" kern="100" dirty="0" err="1">
                <a:effectLst/>
                <a:latin typeface="Cambria" panose="02040503050406030204" pitchFamily="18" charset="0"/>
                <a:ea typeface="Calibri" panose="020F0502020204030204" pitchFamily="34" charset="0"/>
              </a:rPr>
              <a:t>Sosna</a:t>
            </a:r>
            <a:r>
              <a:rPr lang="en-US" sz="800" kern="100" dirty="0">
                <a:effectLst/>
                <a:latin typeface="Cambria" panose="02040503050406030204" pitchFamily="18" charset="0"/>
                <a:ea typeface="Calibri" panose="020F0502020204030204" pitchFamily="34" charset="0"/>
              </a:rPr>
              <a:t>, m. Antonina </a:t>
            </a:r>
            <a:r>
              <a:rPr lang="en-US" sz="800" kern="100" dirty="0" err="1">
                <a:effectLst/>
                <a:latin typeface="Cambria" panose="02040503050406030204" pitchFamily="18" charset="0"/>
                <a:ea typeface="Calibri" panose="020F0502020204030204" pitchFamily="34" charset="0"/>
              </a:rPr>
              <a:t>Troc-Sosna</a:t>
            </a:r>
            <a:r>
              <a:rPr lang="en-US" sz="800" kern="100" dirty="0">
                <a:effectLst/>
                <a:latin typeface="Cambria" panose="02040503050406030204" pitchFamily="18" charset="0"/>
                <a:ea typeface="Calibri" panose="020F0502020204030204" pitchFamily="34" charset="0"/>
              </a:rPr>
              <a:t> HIERARCHIA, KLER I PRACOWNICY KOSCIOLA PRAWOSLAWNEGO w XIX–XXI </a:t>
            </a:r>
            <a:r>
              <a:rPr lang="en-US" sz="800" kern="100" dirty="0" err="1">
                <a:effectLst/>
                <a:latin typeface="Cambria" panose="02040503050406030204" pitchFamily="18" charset="0"/>
                <a:ea typeface="Calibri" panose="020F0502020204030204" pitchFamily="34" charset="0"/>
              </a:rPr>
              <a:t>wieku</a:t>
            </a:r>
            <a:r>
              <a:rPr lang="en-US" sz="800" kern="100" dirty="0">
                <a:effectLst/>
                <a:latin typeface="Cambria" panose="02040503050406030204" pitchFamily="18" charset="0"/>
                <a:ea typeface="Calibri" panose="020F0502020204030204" pitchFamily="34" charset="0"/>
              </a:rPr>
              <a:t> w </a:t>
            </a:r>
            <a:r>
              <a:rPr lang="en-US" sz="800" kern="100" dirty="0" err="1">
                <a:effectLst/>
                <a:latin typeface="Cambria" panose="02040503050406030204" pitchFamily="18" charset="0"/>
                <a:ea typeface="Calibri" panose="020F0502020204030204" pitchFamily="34" charset="0"/>
              </a:rPr>
              <a:t>granicach</a:t>
            </a:r>
            <a:r>
              <a:rPr lang="en-US" sz="800" kern="100" dirty="0">
                <a:effectLst/>
                <a:latin typeface="Cambria" panose="02040503050406030204" pitchFamily="18" charset="0"/>
                <a:ea typeface="Calibri" panose="020F0502020204030204" pitchFamily="34" charset="0"/>
              </a:rPr>
              <a:t> II </a:t>
            </a:r>
            <a:r>
              <a:rPr lang="en-US" sz="800" kern="100" dirty="0" err="1">
                <a:effectLst/>
                <a:latin typeface="Cambria" panose="02040503050406030204" pitchFamily="18" charset="0"/>
                <a:ea typeface="Calibri" panose="020F0502020204030204" pitchFamily="34" charset="0"/>
              </a:rPr>
              <a:t>Rzeczypospilitej</a:t>
            </a:r>
            <a:r>
              <a:rPr lang="en-US" sz="800" kern="100" dirty="0">
                <a:effectLst/>
                <a:latin typeface="Cambria" panose="02040503050406030204" pitchFamily="18" charset="0"/>
                <a:ea typeface="Calibri" panose="020F0502020204030204" pitchFamily="34" charset="0"/>
              </a:rPr>
              <a:t> </a:t>
            </a:r>
            <a:r>
              <a:rPr lang="en-US" sz="800" kern="100" dirty="0" err="1">
                <a:effectLst/>
                <a:latin typeface="Cambria" panose="02040503050406030204" pitchFamily="18" charset="0"/>
                <a:ea typeface="Calibri" panose="020F0502020204030204" pitchFamily="34" charset="0"/>
              </a:rPr>
              <a:t>i</a:t>
            </a:r>
            <a:r>
              <a:rPr lang="en-US" sz="800" kern="100" dirty="0">
                <a:effectLst/>
                <a:latin typeface="Cambria" panose="02040503050406030204" pitchFamily="18" charset="0"/>
                <a:ea typeface="Calibri" panose="020F0502020204030204" pitchFamily="34" charset="0"/>
              </a:rPr>
              <a:t> Polski </a:t>
            </a:r>
            <a:r>
              <a:rPr lang="en-US" sz="800" kern="100" dirty="0" err="1">
                <a:effectLst/>
                <a:latin typeface="Cambria" panose="02040503050406030204" pitchFamily="18" charset="0"/>
                <a:ea typeface="Calibri" panose="020F0502020204030204" pitchFamily="34" charset="0"/>
              </a:rPr>
              <a:t>powojennej</a:t>
            </a:r>
            <a:r>
              <a:rPr lang="en-US" sz="800" kern="100" dirty="0">
                <a:effectLst/>
                <a:latin typeface="Cambria" panose="02040503050406030204" pitchFamily="18" charset="0"/>
                <a:ea typeface="Calibri" panose="020F0502020204030204" pitchFamily="34" charset="0"/>
              </a:rPr>
              <a:t>. – Warszawa–</a:t>
            </a:r>
            <a:r>
              <a:rPr lang="en-US" sz="800" kern="100" dirty="0" err="1">
                <a:effectLst/>
                <a:latin typeface="Cambria" panose="02040503050406030204" pitchFamily="18" charset="0"/>
                <a:ea typeface="Calibri" panose="020F0502020204030204" pitchFamily="34" charset="0"/>
              </a:rPr>
              <a:t>Bielsk</a:t>
            </a:r>
            <a:r>
              <a:rPr lang="en-US" sz="800" kern="100" dirty="0">
                <a:effectLst/>
                <a:latin typeface="Cambria" panose="02040503050406030204" pitchFamily="18" charset="0"/>
                <a:ea typeface="Calibri" panose="020F0502020204030204" pitchFamily="34" charset="0"/>
              </a:rPr>
              <a:t> </a:t>
            </a:r>
            <a:r>
              <a:rPr lang="en-US" sz="800" kern="100" dirty="0" err="1">
                <a:effectLst/>
                <a:latin typeface="Cambria" panose="02040503050406030204" pitchFamily="18" charset="0"/>
                <a:ea typeface="Calibri" panose="020F0502020204030204" pitchFamily="34" charset="0"/>
              </a:rPr>
              <a:t>Podlaski</a:t>
            </a:r>
            <a:r>
              <a:rPr lang="en-US" sz="800" kern="100" dirty="0">
                <a:effectLst/>
                <a:latin typeface="Cambria" panose="02040503050406030204" pitchFamily="18" charset="0"/>
                <a:ea typeface="Calibri" panose="020F0502020204030204" pitchFamily="34" charset="0"/>
              </a:rPr>
              <a:t>: </a:t>
            </a:r>
            <a:r>
              <a:rPr lang="en-US" sz="800" kern="100" dirty="0" err="1">
                <a:effectLst/>
                <a:latin typeface="Cambria" panose="02040503050406030204" pitchFamily="18" charset="0"/>
                <a:ea typeface="Calibri" panose="020F0502020204030204" pitchFamily="34" charset="0"/>
              </a:rPr>
              <a:t>Warszawska</a:t>
            </a:r>
            <a:r>
              <a:rPr lang="en-US" sz="800" kern="100" dirty="0">
                <a:effectLst/>
                <a:latin typeface="Cambria" panose="02040503050406030204" pitchFamily="18" charset="0"/>
                <a:ea typeface="Calibri" panose="020F0502020204030204" pitchFamily="34" charset="0"/>
              </a:rPr>
              <a:t> </a:t>
            </a:r>
            <a:r>
              <a:rPr lang="en-US" sz="800" kern="100" dirty="0" err="1">
                <a:effectLst/>
                <a:latin typeface="Cambria" panose="02040503050406030204" pitchFamily="18" charset="0"/>
                <a:ea typeface="Calibri" panose="020F0502020204030204" pitchFamily="34" charset="0"/>
              </a:rPr>
              <a:t>Metropolia</a:t>
            </a:r>
            <a:r>
              <a:rPr lang="en-US" sz="800" kern="100" dirty="0">
                <a:effectLst/>
                <a:latin typeface="Cambria" panose="02040503050406030204" pitchFamily="18" charset="0"/>
                <a:ea typeface="Calibri" panose="020F0502020204030204" pitchFamily="34" charset="0"/>
              </a:rPr>
              <a:t> </a:t>
            </a:r>
            <a:r>
              <a:rPr lang="en-US" sz="800" kern="100" dirty="0" err="1">
                <a:effectLst/>
                <a:latin typeface="Cambria" panose="02040503050406030204" pitchFamily="18" charset="0"/>
                <a:ea typeface="Calibri" panose="020F0502020204030204" pitchFamily="34" charset="0"/>
              </a:rPr>
              <a:t>Prawoslawna</a:t>
            </a:r>
            <a:r>
              <a:rPr lang="en-US" sz="800" kern="100" dirty="0">
                <a:effectLst/>
                <a:latin typeface="Cambria" panose="02040503050406030204" pitchFamily="18" charset="0"/>
                <a:ea typeface="Calibri" panose="020F0502020204030204" pitchFamily="34" charset="0"/>
              </a:rPr>
              <a:t>, 2017. – 1002 s. – s. 975</a:t>
            </a:r>
            <a:endParaRPr lang="ru-RU" sz="800" dirty="0"/>
          </a:p>
        </p:txBody>
      </p:sp>
    </p:spTree>
    <p:extLst>
      <p:ext uri="{BB962C8B-B14F-4D97-AF65-F5344CB8AC3E}">
        <p14:creationId xmlns:p14="http://schemas.microsoft.com/office/powerpoint/2010/main" val="2826874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D14EFC3-2E26-2F14-080E-EB189830E360}"/>
              </a:ext>
            </a:extLst>
          </p:cNvPr>
          <p:cNvSpPr>
            <a:spLocks noGrp="1"/>
          </p:cNvSpPr>
          <p:nvPr>
            <p:ph type="title"/>
          </p:nvPr>
        </p:nvSpPr>
        <p:spPr>
          <a:xfrm>
            <a:off x="578840" y="331569"/>
            <a:ext cx="11031523" cy="1857958"/>
          </a:xfrm>
        </p:spPr>
        <p:txBody>
          <a:bodyPr>
            <a:normAutofit/>
          </a:bodyPr>
          <a:lstStyle/>
          <a:p>
            <a:pPr algn="just"/>
            <a:r>
              <a:rPr lang="ru-RU" sz="3200" b="1" dirty="0">
                <a:latin typeface="Georgia" panose="02040502050405020303" pitchFamily="18" charset="0"/>
              </a:rPr>
              <a:t>1. Библия. Книги Священного Писания Ветхого и Нового Завета: канонические. – Лондон: Британского и иностранного библейского общества, 1921. – 206 с</a:t>
            </a:r>
            <a:r>
              <a:rPr lang="ru-RU" sz="3200" dirty="0"/>
              <a:t>.</a:t>
            </a:r>
          </a:p>
        </p:txBody>
      </p:sp>
      <p:pic>
        <p:nvPicPr>
          <p:cNvPr id="3" name="Рисунок 2">
            <a:extLst>
              <a:ext uri="{FF2B5EF4-FFF2-40B4-BE49-F238E27FC236}">
                <a16:creationId xmlns:a16="http://schemas.microsoft.com/office/drawing/2014/main" id="{54ECBEB1-3DEF-5156-9568-DA35DC80ACAE}"/>
              </a:ext>
            </a:extLst>
          </p:cNvPr>
          <p:cNvPicPr>
            <a:picLocks noChangeAspect="1"/>
          </p:cNvPicPr>
          <p:nvPr/>
        </p:nvPicPr>
        <p:blipFill>
          <a:blip r:embed="rId2"/>
          <a:stretch>
            <a:fillRect/>
          </a:stretch>
        </p:blipFill>
        <p:spPr>
          <a:xfrm>
            <a:off x="746619" y="2352627"/>
            <a:ext cx="2919369" cy="4291772"/>
          </a:xfrm>
          <a:prstGeom prst="rect">
            <a:avLst/>
          </a:prstGeom>
        </p:spPr>
      </p:pic>
      <p:pic>
        <p:nvPicPr>
          <p:cNvPr id="4" name="Picture 2">
            <a:extLst>
              <a:ext uri="{FF2B5EF4-FFF2-40B4-BE49-F238E27FC236}">
                <a16:creationId xmlns:a16="http://schemas.microsoft.com/office/drawing/2014/main" id="{255DD92A-FA79-0411-1D08-F26D53FB6B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56890" y="2785332"/>
            <a:ext cx="2789159" cy="37662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a:extLst>
              <a:ext uri="{FF2B5EF4-FFF2-40B4-BE49-F238E27FC236}">
                <a16:creationId xmlns:a16="http://schemas.microsoft.com/office/drawing/2014/main" id="{3D89B613-C735-ECA1-7551-F96C9B6385F6}"/>
              </a:ext>
            </a:extLst>
          </p:cNvPr>
          <p:cNvSpPr txBox="1"/>
          <p:nvPr/>
        </p:nvSpPr>
        <p:spPr>
          <a:xfrm>
            <a:off x="8673000" y="1809412"/>
            <a:ext cx="3431098" cy="923330"/>
          </a:xfrm>
          <a:prstGeom prst="rect">
            <a:avLst/>
          </a:prstGeom>
          <a:noFill/>
        </p:spPr>
        <p:txBody>
          <a:bodyPr wrap="square" rtlCol="0">
            <a:spAutoFit/>
          </a:bodyPr>
          <a:lstStyle/>
          <a:p>
            <a:r>
              <a:rPr lang="ru-RU" sz="1800" kern="100" dirty="0">
                <a:effectLst/>
                <a:latin typeface="Georgia" panose="02040502050405020303" pitchFamily="18" charset="0"/>
                <a:ea typeface="Calibri" panose="020F0502020204030204" pitchFamily="34" charset="0"/>
              </a:rPr>
              <a:t>Александр (Иноземцев) </a:t>
            </a:r>
            <a:r>
              <a:rPr lang="ru-RU" dirty="0">
                <a:latin typeface="Georgia" panose="02040502050405020303" pitchFamily="18" charset="0"/>
              </a:rPr>
              <a:t>(</a:t>
            </a:r>
            <a:r>
              <a:rPr lang="ru-RU" dirty="0">
                <a:latin typeface="Georgia" panose="02040502050405020303" pitchFamily="18" charset="0"/>
                <a:hlinkClick r:id="rId4">
                  <a:extLst>
                    <a:ext uri="{A12FA001-AC4F-418D-AE19-62706E023703}">
                      <ahyp:hlinkClr xmlns:ahyp="http://schemas.microsoft.com/office/drawing/2018/hyperlinkcolor" val="tx"/>
                    </a:ext>
                  </a:extLst>
                </a:hlinkClick>
              </a:rPr>
              <a:t>1887</a:t>
            </a:r>
            <a:r>
              <a:rPr lang="ru-RU" dirty="0">
                <a:latin typeface="Georgia" panose="02040502050405020303" pitchFamily="18" charset="0"/>
              </a:rPr>
              <a:t> - </a:t>
            </a:r>
            <a:r>
              <a:rPr lang="ru-RU" dirty="0">
                <a:latin typeface="Georgia" panose="02040502050405020303" pitchFamily="18" charset="0"/>
                <a:hlinkClick r:id="rId5">
                  <a:extLst>
                    <a:ext uri="{A12FA001-AC4F-418D-AE19-62706E023703}">
                      <ahyp:hlinkClr xmlns:ahyp="http://schemas.microsoft.com/office/drawing/2018/hyperlinkcolor" val="tx"/>
                    </a:ext>
                  </a:extLst>
                </a:hlinkClick>
              </a:rPr>
              <a:t>1948</a:t>
            </a:r>
            <a:r>
              <a:rPr lang="ru-RU" dirty="0">
                <a:latin typeface="Georgia" panose="02040502050405020303" pitchFamily="18" charset="0"/>
              </a:rPr>
              <a:t>), </a:t>
            </a:r>
            <a:r>
              <a:rPr lang="ru-RU" dirty="0">
                <a:latin typeface="Georgia" panose="02040502050405020303" pitchFamily="18" charset="0"/>
                <a:hlinkClick r:id="rId6">
                  <a:extLst>
                    <a:ext uri="{A12FA001-AC4F-418D-AE19-62706E023703}">
                      <ahyp:hlinkClr xmlns:ahyp="http://schemas.microsoft.com/office/drawing/2018/hyperlinkcolor" val="tx"/>
                    </a:ext>
                  </a:extLst>
                </a:hlinkClick>
              </a:rPr>
              <a:t>архиепископ</a:t>
            </a:r>
            <a:r>
              <a:rPr lang="be-BY" dirty="0">
                <a:latin typeface="Georgia" panose="02040502050405020303" pitchFamily="18" charset="0"/>
              </a:rPr>
              <a:t> </a:t>
            </a:r>
            <a:r>
              <a:rPr lang="ru-RU" dirty="0">
                <a:latin typeface="Georgia" panose="02040502050405020303" pitchFamily="18" charset="0"/>
              </a:rPr>
              <a:t>б. </a:t>
            </a:r>
            <a:r>
              <a:rPr lang="ru-RU" dirty="0">
                <a:latin typeface="Georgia" panose="02040502050405020303" pitchFamily="18" charset="0"/>
                <a:hlinkClick r:id="rId7">
                  <a:extLst>
                    <a:ext uri="{A12FA001-AC4F-418D-AE19-62706E023703}">
                      <ahyp:hlinkClr xmlns:ahyp="http://schemas.microsoft.com/office/drawing/2018/hyperlinkcolor" val="tx"/>
                    </a:ext>
                  </a:extLst>
                </a:hlinkClick>
              </a:rPr>
              <a:t>Полесский и Пинский</a:t>
            </a:r>
            <a:endParaRPr lang="ru-RU" dirty="0">
              <a:latin typeface="Georgia" panose="02040502050405020303" pitchFamily="18" charset="0"/>
            </a:endParaRPr>
          </a:p>
        </p:txBody>
      </p:sp>
      <p:pic>
        <p:nvPicPr>
          <p:cNvPr id="921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47877" y="2352628"/>
            <a:ext cx="4727124" cy="42917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417965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405F7F4-4153-2BB0-0A7F-074EEE1136B9}"/>
              </a:ext>
            </a:extLst>
          </p:cNvPr>
          <p:cNvSpPr>
            <a:spLocks noGrp="1"/>
          </p:cNvSpPr>
          <p:nvPr>
            <p:ph type="title"/>
          </p:nvPr>
        </p:nvSpPr>
        <p:spPr>
          <a:xfrm>
            <a:off x="4697835" y="188956"/>
            <a:ext cx="6655965" cy="1325563"/>
          </a:xfrm>
        </p:spPr>
        <p:txBody>
          <a:bodyPr>
            <a:noAutofit/>
          </a:bodyPr>
          <a:lstStyle/>
          <a:p>
            <a:pPr algn="just"/>
            <a:r>
              <a:rPr lang="ru-RU" sz="5000" dirty="0">
                <a:latin typeface="Georgia" panose="02040502050405020303" pitchFamily="18" charset="0"/>
              </a:rPr>
              <a:t>Библия. – памятная надпись 1925 г.</a:t>
            </a:r>
          </a:p>
        </p:txBody>
      </p:sp>
      <p:pic>
        <p:nvPicPr>
          <p:cNvPr id="4" name="Рисунок 3">
            <a:extLst>
              <a:ext uri="{FF2B5EF4-FFF2-40B4-BE49-F238E27FC236}">
                <a16:creationId xmlns:a16="http://schemas.microsoft.com/office/drawing/2014/main" id="{BEB3F954-F297-184B-326C-4F7DE881BE62}"/>
              </a:ext>
            </a:extLst>
          </p:cNvPr>
          <p:cNvPicPr>
            <a:picLocks noChangeAspect="1"/>
          </p:cNvPicPr>
          <p:nvPr/>
        </p:nvPicPr>
        <p:blipFill>
          <a:blip r:embed="rId2"/>
          <a:stretch>
            <a:fillRect/>
          </a:stretch>
        </p:blipFill>
        <p:spPr>
          <a:xfrm>
            <a:off x="96944" y="83890"/>
            <a:ext cx="4525390" cy="6652788"/>
          </a:xfrm>
          <a:prstGeom prst="rect">
            <a:avLst/>
          </a:prstGeom>
        </p:spPr>
      </p:pic>
      <p:sp>
        <p:nvSpPr>
          <p:cNvPr id="3" name="TextBox 2">
            <a:extLst>
              <a:ext uri="{FF2B5EF4-FFF2-40B4-BE49-F238E27FC236}">
                <a16:creationId xmlns:a16="http://schemas.microsoft.com/office/drawing/2014/main" id="{F36B1B7A-A87E-237F-847B-54AD6F027C6C}"/>
              </a:ext>
            </a:extLst>
          </p:cNvPr>
          <p:cNvSpPr txBox="1"/>
          <p:nvPr/>
        </p:nvSpPr>
        <p:spPr>
          <a:xfrm>
            <a:off x="4697835" y="2021747"/>
            <a:ext cx="7122253" cy="1754326"/>
          </a:xfrm>
          <a:prstGeom prst="rect">
            <a:avLst/>
          </a:prstGeom>
          <a:noFill/>
        </p:spPr>
        <p:txBody>
          <a:bodyPr wrap="square" rtlCol="0">
            <a:spAutoFit/>
          </a:bodyPr>
          <a:lstStyle/>
          <a:p>
            <a:r>
              <a:rPr lang="ru-RU" sz="2000" b="1" dirty="0">
                <a:latin typeface="Georgia" panose="02040502050405020303" pitchFamily="18" charset="0"/>
              </a:rPr>
              <a:t>Автограф:</a:t>
            </a:r>
          </a:p>
          <a:p>
            <a:r>
              <a:rPr lang="ru-RU" sz="2200" dirty="0">
                <a:latin typeface="Georgia" panose="02040502050405020303" pitchFamily="18" charset="0"/>
              </a:rPr>
              <a:t>Антонию </a:t>
            </a:r>
            <a:r>
              <a:rPr lang="ru-RU" sz="2200" dirty="0" err="1">
                <a:latin typeface="Georgia" panose="02040502050405020303" pitchFamily="18" charset="0"/>
              </a:rPr>
              <a:t>Збудскому</a:t>
            </a:r>
            <a:r>
              <a:rPr lang="ru-RU" sz="2200" dirty="0">
                <a:latin typeface="Georgia" panose="02040502050405020303" pitchFamily="18" charset="0"/>
              </a:rPr>
              <a:t>, слушателю краткосрочных миссионерских курсов в Бресте 17-25 мая 1925 года</a:t>
            </a:r>
          </a:p>
          <a:p>
            <a:r>
              <a:rPr lang="ru-RU" sz="2200" dirty="0">
                <a:latin typeface="Georgia" panose="02040502050405020303" pitchFamily="18" charset="0"/>
              </a:rPr>
              <a:t>В благословение на миссионерские труды</a:t>
            </a:r>
          </a:p>
          <a:p>
            <a:r>
              <a:rPr lang="ru-RU" sz="2200" dirty="0">
                <a:latin typeface="Georgia" panose="02040502050405020303" pitchFamily="18" charset="0"/>
              </a:rPr>
              <a:t>Александр, епископ Полесский </a:t>
            </a:r>
            <a:endParaRPr lang="ru-RU" sz="2200" dirty="0"/>
          </a:p>
        </p:txBody>
      </p:sp>
      <p:sp>
        <p:nvSpPr>
          <p:cNvPr id="7" name="TextBox 6">
            <a:extLst>
              <a:ext uri="{FF2B5EF4-FFF2-40B4-BE49-F238E27FC236}">
                <a16:creationId xmlns:a16="http://schemas.microsoft.com/office/drawing/2014/main" id="{5353A8F2-7F74-76CD-5D1F-B129D63045D4}"/>
              </a:ext>
            </a:extLst>
          </p:cNvPr>
          <p:cNvSpPr txBox="1"/>
          <p:nvPr/>
        </p:nvSpPr>
        <p:spPr>
          <a:xfrm>
            <a:off x="4697835" y="4177717"/>
            <a:ext cx="6929306" cy="2308324"/>
          </a:xfrm>
          <a:prstGeom prst="rect">
            <a:avLst/>
          </a:prstGeom>
          <a:noFill/>
        </p:spPr>
        <p:txBody>
          <a:bodyPr wrap="square" rtlCol="0">
            <a:spAutoFit/>
          </a:bodyPr>
          <a:lstStyle/>
          <a:p>
            <a:r>
              <a:rPr lang="ru-RU" sz="2400" b="1" dirty="0">
                <a:latin typeface="Georgia" panose="02040502050405020303" pitchFamily="18" charset="0"/>
              </a:rPr>
              <a:t>Чем интересен автограф?</a:t>
            </a:r>
          </a:p>
          <a:p>
            <a:r>
              <a:rPr lang="ru-RU" sz="2400" dirty="0">
                <a:latin typeface="Georgia" panose="02040502050405020303" pitchFamily="18" charset="0"/>
              </a:rPr>
              <a:t>1. Факт о проведении в Бресте курсов</a:t>
            </a:r>
          </a:p>
          <a:p>
            <a:r>
              <a:rPr lang="ru-RU" sz="2400" dirty="0">
                <a:latin typeface="Georgia" panose="02040502050405020303" pitchFamily="18" charset="0"/>
              </a:rPr>
              <a:t>2. В научной литературе принято считать, что Александр </a:t>
            </a:r>
            <a:r>
              <a:rPr lang="ru-RU" sz="2400" kern="100" dirty="0">
                <a:latin typeface="Georgia" panose="02040502050405020303" pitchFamily="18" charset="0"/>
                <a:ea typeface="Calibri" panose="020F0502020204030204" pitchFamily="34" charset="0"/>
              </a:rPr>
              <a:t>(Иноземцев) </a:t>
            </a:r>
            <a:r>
              <a:rPr lang="ru-RU" sz="2400" dirty="0">
                <a:latin typeface="Georgia" panose="02040502050405020303" pitchFamily="18" charset="0"/>
              </a:rPr>
              <a:t>стал епископом Полесским и Пинским  11декабря 1925 года</a:t>
            </a:r>
          </a:p>
          <a:p>
            <a:r>
              <a:rPr lang="ru-RU" sz="2400" dirty="0">
                <a:latin typeface="Georgia" panose="02040502050405020303" pitchFamily="18" charset="0"/>
              </a:rPr>
              <a:t>3. Почерк епископа Александра </a:t>
            </a:r>
          </a:p>
        </p:txBody>
      </p:sp>
    </p:spTree>
    <p:extLst>
      <p:ext uri="{BB962C8B-B14F-4D97-AF65-F5344CB8AC3E}">
        <p14:creationId xmlns:p14="http://schemas.microsoft.com/office/powerpoint/2010/main" val="24685026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D10CF16-B884-E350-5F27-67E528694DA1}"/>
              </a:ext>
            </a:extLst>
          </p:cNvPr>
          <p:cNvSpPr>
            <a:spLocks noGrp="1"/>
          </p:cNvSpPr>
          <p:nvPr>
            <p:ph type="title"/>
          </p:nvPr>
        </p:nvSpPr>
        <p:spPr>
          <a:xfrm>
            <a:off x="603892" y="188956"/>
            <a:ext cx="10744199" cy="1325563"/>
          </a:xfrm>
        </p:spPr>
        <p:txBody>
          <a:bodyPr>
            <a:noAutofit/>
          </a:bodyPr>
          <a:lstStyle/>
          <a:p>
            <a:pPr algn="ctr"/>
            <a:r>
              <a:rPr lang="en-US" sz="3600" dirty="0">
                <a:latin typeface="Georgia" panose="02040502050405020303" pitchFamily="18" charset="0"/>
              </a:rPr>
              <a:t>2. </a:t>
            </a:r>
            <a:r>
              <a:rPr lang="ru-RU" sz="3600" dirty="0">
                <a:latin typeface="Georgia" panose="02040502050405020303" pitchFamily="18" charset="0"/>
              </a:rPr>
              <a:t>Чин поминовения о православных воинов… – </a:t>
            </a:r>
            <a:r>
              <a:rPr lang="en-US" sz="3600" dirty="0">
                <a:latin typeface="Georgia" panose="02040502050405020303" pitchFamily="18" charset="0"/>
              </a:rPr>
              <a:t>[?], [</a:t>
            </a:r>
            <a:r>
              <a:rPr lang="ru-RU" sz="3600" dirty="0">
                <a:latin typeface="Georgia" panose="02040502050405020303" pitchFamily="18" charset="0"/>
              </a:rPr>
              <a:t>Московская синодальная типография</a:t>
            </a:r>
            <a:r>
              <a:rPr lang="en-US" sz="3600" dirty="0">
                <a:latin typeface="Georgia" panose="02040502050405020303" pitchFamily="18" charset="0"/>
              </a:rPr>
              <a:t>]</a:t>
            </a:r>
            <a:r>
              <a:rPr lang="ru-RU" sz="3600" dirty="0">
                <a:latin typeface="Georgia" panose="02040502050405020303" pitchFamily="18" charset="0"/>
              </a:rPr>
              <a:t> – декабрь 1841 г. – 14 с.</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1" y="1605933"/>
            <a:ext cx="7270375" cy="49793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9680" y="1668798"/>
            <a:ext cx="3218411" cy="4916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607578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0BD9B43-E936-3BB8-9D1F-07C7C9DB455C}"/>
              </a:ext>
            </a:extLst>
          </p:cNvPr>
          <p:cNvSpPr>
            <a:spLocks noGrp="1"/>
          </p:cNvSpPr>
          <p:nvPr>
            <p:ph type="title"/>
          </p:nvPr>
        </p:nvSpPr>
        <p:spPr/>
        <p:txBody>
          <a:bodyPr>
            <a:normAutofit fontScale="90000"/>
          </a:bodyPr>
          <a:lstStyle/>
          <a:p>
            <a:r>
              <a:rPr lang="ru-RU" sz="4400" dirty="0">
                <a:latin typeface="Georgia" panose="02040502050405020303" pitchFamily="18" charset="0"/>
              </a:rPr>
              <a:t>Памятные надписи в «Чин поминовения о православных воинов…»</a:t>
            </a:r>
            <a:endParaRPr lang="ru-RU" dirty="0"/>
          </a:p>
        </p:txBody>
      </p:sp>
      <p:sp>
        <p:nvSpPr>
          <p:cNvPr id="3" name="TextBox 2">
            <a:extLst>
              <a:ext uri="{FF2B5EF4-FFF2-40B4-BE49-F238E27FC236}">
                <a16:creationId xmlns:a16="http://schemas.microsoft.com/office/drawing/2014/main" id="{EF497B7A-2AEA-97E1-4B68-E5AE115CE3C8}"/>
              </a:ext>
            </a:extLst>
          </p:cNvPr>
          <p:cNvSpPr txBox="1"/>
          <p:nvPr/>
        </p:nvSpPr>
        <p:spPr>
          <a:xfrm>
            <a:off x="92279" y="2175101"/>
            <a:ext cx="6003721" cy="3754874"/>
          </a:xfrm>
          <a:prstGeom prst="rect">
            <a:avLst/>
          </a:prstGeom>
          <a:noFill/>
        </p:spPr>
        <p:txBody>
          <a:bodyPr wrap="square" rtlCol="0">
            <a:spAutoFit/>
          </a:bodyPr>
          <a:lstStyle/>
          <a:p>
            <a:pPr algn="ctr"/>
            <a:r>
              <a:rPr lang="ru-RU" sz="2000" i="1" dirty="0">
                <a:latin typeface="Georgia" panose="02040502050405020303" pitchFamily="18" charset="0"/>
              </a:rPr>
              <a:t>на форзаце титульного листа:</a:t>
            </a:r>
          </a:p>
          <a:p>
            <a:pPr algn="ctr"/>
            <a:endParaRPr lang="ru-RU" sz="2000" dirty="0">
              <a:latin typeface="Georgia" panose="02040502050405020303" pitchFamily="18" charset="0"/>
            </a:endParaRPr>
          </a:p>
          <a:p>
            <a:r>
              <a:rPr lang="ru-RU" sz="2000" b="1" dirty="0">
                <a:latin typeface="Georgia" panose="02040502050405020303" pitchFamily="18" charset="0"/>
              </a:rPr>
              <a:t>«Псаломщик Антоний </a:t>
            </a:r>
            <a:r>
              <a:rPr lang="ru-RU" sz="2000" b="1" dirty="0" err="1">
                <a:latin typeface="Georgia" panose="02040502050405020303" pitchFamily="18" charset="0"/>
              </a:rPr>
              <a:t>Збудский</a:t>
            </a:r>
            <a:r>
              <a:rPr lang="ru-RU" sz="2000" b="1" dirty="0">
                <a:latin typeface="Georgia" panose="02040502050405020303" pitchFamily="18" charset="0"/>
              </a:rPr>
              <a:t> </a:t>
            </a:r>
          </a:p>
          <a:p>
            <a:r>
              <a:rPr lang="ru-RU" sz="2000" b="1" dirty="0">
                <a:latin typeface="Georgia" panose="02040502050405020303" pitchFamily="18" charset="0"/>
              </a:rPr>
              <a:t>17 декабря 1904 г.»</a:t>
            </a:r>
          </a:p>
          <a:p>
            <a:r>
              <a:rPr lang="ru-RU" sz="2000" b="1" dirty="0">
                <a:latin typeface="Georgia" panose="02040502050405020303" pitchFamily="18" charset="0"/>
              </a:rPr>
              <a:t>«15 января 1930 г. село </a:t>
            </a:r>
            <a:r>
              <a:rPr lang="ru-RU" sz="2000" b="1" dirty="0" err="1">
                <a:latin typeface="Georgia" panose="02040502050405020303" pitchFamily="18" charset="0"/>
              </a:rPr>
              <a:t>Радваничи</a:t>
            </a:r>
            <a:r>
              <a:rPr lang="ru-RU" sz="2000" b="1" dirty="0">
                <a:latin typeface="Georgia" panose="02040502050405020303" pitchFamily="18" charset="0"/>
              </a:rPr>
              <a:t>»</a:t>
            </a:r>
          </a:p>
          <a:p>
            <a:endParaRPr lang="ru-RU" sz="2000" dirty="0">
              <a:latin typeface="Georgia" panose="02040502050405020303" pitchFamily="18" charset="0"/>
            </a:endParaRPr>
          </a:p>
          <a:p>
            <a:pPr algn="ctr"/>
            <a:r>
              <a:rPr lang="ru-RU" sz="2000" i="1" dirty="0">
                <a:latin typeface="Georgia" panose="02040502050405020303" pitchFamily="18" charset="0"/>
              </a:rPr>
              <a:t>на форзаце в конце книги:</a:t>
            </a:r>
          </a:p>
          <a:p>
            <a:pPr algn="ctr"/>
            <a:endParaRPr lang="ru-RU" sz="2000" dirty="0">
              <a:latin typeface="Georgia" panose="02040502050405020303" pitchFamily="18" charset="0"/>
            </a:endParaRPr>
          </a:p>
          <a:p>
            <a:r>
              <a:rPr lang="ru-RU" sz="2000" b="1" dirty="0">
                <a:latin typeface="Georgia" panose="02040502050405020303" pitchFamily="18" charset="0"/>
              </a:rPr>
              <a:t>«Диакон Ант. </a:t>
            </a:r>
            <a:r>
              <a:rPr lang="ru-RU" sz="2000" b="1" dirty="0" err="1">
                <a:latin typeface="Georgia" panose="02040502050405020303" pitchFamily="18" charset="0"/>
              </a:rPr>
              <a:t>Збудский</a:t>
            </a:r>
            <a:r>
              <a:rPr lang="ru-RU" sz="2000" b="1" dirty="0">
                <a:latin typeface="Georgia" panose="02040502050405020303" pitchFamily="18" charset="0"/>
              </a:rPr>
              <a:t> 21 ноября 1943 г.»</a:t>
            </a:r>
          </a:p>
          <a:p>
            <a:r>
              <a:rPr lang="ru-RU" sz="2000" b="1" dirty="0">
                <a:latin typeface="Georgia" panose="02040502050405020303" pitchFamily="18" charset="0"/>
              </a:rPr>
              <a:t>«Священник с 15 февраля 1946 г.»</a:t>
            </a:r>
          </a:p>
          <a:p>
            <a:r>
              <a:rPr lang="ru-RU" sz="2000" b="1" dirty="0">
                <a:latin typeface="Georgia" panose="02040502050405020303" pitchFamily="18" charset="0"/>
              </a:rPr>
              <a:t>«Протоиерей – Пасха 1962 г.»</a:t>
            </a:r>
          </a:p>
          <a:p>
            <a:endParaRPr lang="ru-RU" dirty="0"/>
          </a:p>
        </p:txBody>
      </p:sp>
      <p:pic>
        <p:nvPicPr>
          <p:cNvPr id="5" name="Рисунок 4">
            <a:extLst>
              <a:ext uri="{FF2B5EF4-FFF2-40B4-BE49-F238E27FC236}">
                <a16:creationId xmlns:a16="http://schemas.microsoft.com/office/drawing/2014/main" id="{A3C0358A-0F55-95DB-8700-3031EE48A3A5}"/>
              </a:ext>
            </a:extLst>
          </p:cNvPr>
          <p:cNvPicPr>
            <a:picLocks noChangeAspect="1"/>
          </p:cNvPicPr>
          <p:nvPr/>
        </p:nvPicPr>
        <p:blipFill>
          <a:blip r:embed="rId2"/>
          <a:stretch>
            <a:fillRect/>
          </a:stretch>
        </p:blipFill>
        <p:spPr>
          <a:xfrm>
            <a:off x="5929490" y="2073827"/>
            <a:ext cx="6095238" cy="4419048"/>
          </a:xfrm>
          <a:prstGeom prst="rect">
            <a:avLst/>
          </a:prstGeom>
        </p:spPr>
      </p:pic>
    </p:spTree>
    <p:extLst>
      <p:ext uri="{BB962C8B-B14F-4D97-AF65-F5344CB8AC3E}">
        <p14:creationId xmlns:p14="http://schemas.microsoft.com/office/powerpoint/2010/main" val="1390275441"/>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965</TotalTime>
  <Words>781</Words>
  <Application>Microsoft Office PowerPoint</Application>
  <PresentationFormat>Широкоэкранный</PresentationFormat>
  <Paragraphs>64</Paragraphs>
  <Slides>16</Slides>
  <Notes>0</Notes>
  <HiddenSlides>0</HiddenSlides>
  <MMClips>0</MMClips>
  <ScaleCrop>false</ScaleCrop>
  <HeadingPairs>
    <vt:vector size="6" baseType="variant">
      <vt:variant>
        <vt:lpstr>Использованные шрифты</vt:lpstr>
      </vt:variant>
      <vt:variant>
        <vt:i4>7</vt:i4>
      </vt:variant>
      <vt:variant>
        <vt:lpstr>Тема</vt:lpstr>
      </vt:variant>
      <vt:variant>
        <vt:i4>1</vt:i4>
      </vt:variant>
      <vt:variant>
        <vt:lpstr>Заголовки слайдов</vt:lpstr>
      </vt:variant>
      <vt:variant>
        <vt:i4>16</vt:i4>
      </vt:variant>
    </vt:vector>
  </HeadingPairs>
  <TitlesOfParts>
    <vt:vector size="24" baseType="lpstr">
      <vt:lpstr>Arial</vt:lpstr>
      <vt:lpstr>Arial Narrow</vt:lpstr>
      <vt:lpstr>Calibri</vt:lpstr>
      <vt:lpstr>Calibri Light</vt:lpstr>
      <vt:lpstr>Cambria</vt:lpstr>
      <vt:lpstr>Georgia</vt:lpstr>
      <vt:lpstr>Times New Roman</vt:lpstr>
      <vt:lpstr>Тема Office</vt:lpstr>
      <vt:lpstr>Отец  Антоний Збудский: вехи жизни священника через памятные записи в богослужебных книгах</vt:lpstr>
      <vt:lpstr>Презентация PowerPoint</vt:lpstr>
      <vt:lpstr>Фото. 1927 г. Первый епархиальный съезд регентов и псаломщиков Брестской епархии. Среди участников согласно списков присутствовал и «Антоний Збудский (Збураж)»  источник - https://pravbrest.by/archives/13652  «Воскресное Чтение» 35/1927, сс. 423-425. </vt:lpstr>
      <vt:lpstr>Введение </vt:lpstr>
      <vt:lpstr>О. Антоний Збудский сын Иоанна</vt:lpstr>
      <vt:lpstr>1. Библия. Книги Священного Писания Ветхого и Нового Завета: канонические. – Лондон: Британского и иностранного библейского общества, 1921. – 206 с.</vt:lpstr>
      <vt:lpstr>Библия. – памятная надпись 1925 г.</vt:lpstr>
      <vt:lpstr>2. Чин поминовения о православных воинов… – [?], [Московская синодальная типография] – декабрь 1841 г. – 14 с.</vt:lpstr>
      <vt:lpstr>Памятные надписи в «Чин поминовения о православных воинов…»</vt:lpstr>
      <vt:lpstr>3. Последование вечерни и утрени. –  Варшава: синодальная типография, 1926. – 112с.</vt:lpstr>
      <vt:lpstr>Памятные надписи в Последование вечерни и утрени</vt:lpstr>
      <vt:lpstr>4. Литургия св. Иоанна Златоуста. – Варшава: Синодальная типография, 1926. – 92 с. </vt:lpstr>
      <vt:lpstr>Памятные надписи в «Литургия св. Иоанна Златоуста»</vt:lpstr>
      <vt:lpstr>5. Молитвослов. – изд. 3-е. – Варшава: изд-во 1930. – 234 с. [8].</vt:lpstr>
      <vt:lpstr>Памятные надписи в «Молитвослове»</vt:lpstr>
      <vt:lpstr>6. Часослов [обложка от другой книги].  [ Без выходных данных ]. – 186 с.</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о. Антоний Збудский: вехи жизни священника через памятные записи в книгах</dc:title>
  <dc:creator>Elena</dc:creator>
  <cp:lastModifiedBy>Elena</cp:lastModifiedBy>
  <cp:revision>12</cp:revision>
  <dcterms:created xsi:type="dcterms:W3CDTF">2024-03-11T15:12:16Z</dcterms:created>
  <dcterms:modified xsi:type="dcterms:W3CDTF">2024-03-13T13:37:03Z</dcterms:modified>
</cp:coreProperties>
</file>